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Handy Casual" panose="020B0604020202020204" charset="0"/>
      <p:regular r:id="rId27"/>
    </p:embeddedFont>
    <p:embeddedFont>
      <p:font typeface="Krabuler" panose="020B0604020202020204" charset="0"/>
      <p:regular r:id="rId28"/>
    </p:embeddedFont>
    <p:embeddedFont>
      <p:font typeface="Paytone One" panose="020B0604020202020204" charset="0"/>
      <p:regular r:id="rId29"/>
    </p:embeddedFont>
    <p:embeddedFont>
      <p:font typeface="Pompiere" panose="020B0604020202020204" charset="0"/>
      <p:regular r:id="rId30"/>
    </p:embeddedFont>
    <p:embeddedFont>
      <p:font typeface="Quicksand 1" panose="020B0604020202020204" charset="0"/>
      <p:regular r:id="rId31"/>
    </p:embeddedFont>
    <p:embeddedFont>
      <p:font typeface="Quicksand 1 Bold" panose="020B0604020202020204" charset="0"/>
      <p:regular r:id="rId32"/>
    </p:embeddedFont>
    <p:embeddedFont>
      <p:font typeface="Quicksand 2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9.sv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9.sv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svg"/><Relationship Id="rId7" Type="http://schemas.openxmlformats.org/officeDocument/2006/relationships/image" Target="../media/image4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9.svg"/><Relationship Id="rId3" Type="http://schemas.openxmlformats.org/officeDocument/2006/relationships/image" Target="../media/image23.svg"/><Relationship Id="rId7" Type="http://schemas.openxmlformats.org/officeDocument/2006/relationships/image" Target="../media/image8.svg"/><Relationship Id="rId12"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7.svg"/><Relationship Id="rId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svg"/><Relationship Id="rId7" Type="http://schemas.openxmlformats.org/officeDocument/2006/relationships/image" Target="../media/image36.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7.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rot="-10800000" flipH="1">
            <a:off x="9223231" y="8895219"/>
            <a:ext cx="11552272" cy="1596314"/>
          </a:xfrm>
          <a:custGeom>
            <a:avLst/>
            <a:gdLst/>
            <a:ahLst/>
            <a:cxnLst/>
            <a:rect l="l" t="t" r="r" b="b"/>
            <a:pathLst>
              <a:path w="11552272" h="1596314">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2649686" y="-149539"/>
            <a:ext cx="11546413" cy="1595504"/>
          </a:xfrm>
          <a:custGeom>
            <a:avLst/>
            <a:gdLst/>
            <a:ahLst/>
            <a:cxnLst/>
            <a:rect l="l" t="t" r="r" b="b"/>
            <a:pathLst>
              <a:path w="11546413" h="1595504">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860641">
            <a:off x="2665669" y="1714596"/>
            <a:ext cx="1737858" cy="1583030"/>
          </a:xfrm>
          <a:custGeom>
            <a:avLst/>
            <a:gdLst/>
            <a:ahLst/>
            <a:cxnLst/>
            <a:rect l="l" t="t" r="r" b="b"/>
            <a:pathLst>
              <a:path w="1737858" h="1583030">
                <a:moveTo>
                  <a:pt x="0" y="0"/>
                </a:moveTo>
                <a:lnTo>
                  <a:pt x="1737858" y="0"/>
                </a:lnTo>
                <a:lnTo>
                  <a:pt x="1737858" y="1583031"/>
                </a:lnTo>
                <a:lnTo>
                  <a:pt x="0" y="1583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028700" y="4508551"/>
            <a:ext cx="3713137" cy="4248440"/>
          </a:xfrm>
          <a:custGeom>
            <a:avLst/>
            <a:gdLst/>
            <a:ahLst/>
            <a:cxnLst/>
            <a:rect l="l" t="t" r="r" b="b"/>
            <a:pathLst>
              <a:path w="3713137" h="4248440">
                <a:moveTo>
                  <a:pt x="0" y="0"/>
                </a:moveTo>
                <a:lnTo>
                  <a:pt x="3713137" y="0"/>
                </a:lnTo>
                <a:lnTo>
                  <a:pt x="3713137" y="4248440"/>
                </a:lnTo>
                <a:lnTo>
                  <a:pt x="0" y="42484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4286815" y="3137449"/>
            <a:ext cx="7069036" cy="1718311"/>
          </a:xfrm>
          <a:prstGeom prst="rect">
            <a:avLst/>
          </a:prstGeom>
        </p:spPr>
        <p:txBody>
          <a:bodyPr lIns="0" tIns="0" rIns="0" bIns="0" rtlCol="0" anchor="t">
            <a:spAutoFit/>
          </a:bodyPr>
          <a:lstStyle/>
          <a:p>
            <a:pPr algn="just">
              <a:lnSpc>
                <a:spcPts val="12870"/>
              </a:lnSpc>
            </a:pPr>
            <a:r>
              <a:rPr lang="en-US" sz="13000" spc="286">
                <a:solidFill>
                  <a:srgbClr val="000000"/>
                </a:solidFill>
                <a:latin typeface="Pompiere"/>
              </a:rPr>
              <a:t>Digital</a:t>
            </a:r>
          </a:p>
        </p:txBody>
      </p:sp>
      <p:sp>
        <p:nvSpPr>
          <p:cNvPr id="7" name="TextBox 7"/>
          <p:cNvSpPr txBox="1"/>
          <p:nvPr/>
        </p:nvSpPr>
        <p:spPr>
          <a:xfrm>
            <a:off x="5384572" y="5791866"/>
            <a:ext cx="11029225" cy="1635650"/>
          </a:xfrm>
          <a:prstGeom prst="rect">
            <a:avLst/>
          </a:prstGeom>
        </p:spPr>
        <p:txBody>
          <a:bodyPr lIns="0" tIns="0" rIns="0" bIns="0" rtlCol="0" anchor="t">
            <a:spAutoFit/>
          </a:bodyPr>
          <a:lstStyle/>
          <a:p>
            <a:pPr>
              <a:lnSpc>
                <a:spcPts val="12276"/>
              </a:lnSpc>
            </a:pPr>
            <a:r>
              <a:rPr lang="en-US" sz="12400" spc="136">
                <a:solidFill>
                  <a:srgbClr val="000000"/>
                </a:solidFill>
                <a:latin typeface="Pompiere"/>
              </a:rPr>
              <a:t>IMAGE PROCESSING</a:t>
            </a:r>
          </a:p>
        </p:txBody>
      </p:sp>
      <p:sp>
        <p:nvSpPr>
          <p:cNvPr id="8" name="Freeform 8"/>
          <p:cNvSpPr/>
          <p:nvPr/>
        </p:nvSpPr>
        <p:spPr>
          <a:xfrm rot="-9379677" flipV="1">
            <a:off x="9840552" y="1534152"/>
            <a:ext cx="3617028" cy="3833073"/>
          </a:xfrm>
          <a:custGeom>
            <a:avLst/>
            <a:gdLst/>
            <a:ahLst/>
            <a:cxnLst/>
            <a:rect l="l" t="t" r="r" b="b"/>
            <a:pathLst>
              <a:path w="3617028" h="3833073">
                <a:moveTo>
                  <a:pt x="0" y="3833073"/>
                </a:moveTo>
                <a:lnTo>
                  <a:pt x="3617027" y="3833073"/>
                </a:lnTo>
                <a:lnTo>
                  <a:pt x="3617027" y="0"/>
                </a:lnTo>
                <a:lnTo>
                  <a:pt x="0" y="0"/>
                </a:lnTo>
                <a:lnTo>
                  <a:pt x="0" y="3833073"/>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399026">
            <a:off x="15284165" y="2839405"/>
            <a:ext cx="1719464" cy="2465181"/>
          </a:xfrm>
          <a:custGeom>
            <a:avLst/>
            <a:gdLst/>
            <a:ahLst/>
            <a:cxnLst/>
            <a:rect l="l" t="t" r="r" b="b"/>
            <a:pathLst>
              <a:path w="1719464" h="2465181">
                <a:moveTo>
                  <a:pt x="0" y="0"/>
                </a:moveTo>
                <a:lnTo>
                  <a:pt x="1719464" y="0"/>
                </a:lnTo>
                <a:lnTo>
                  <a:pt x="1719464" y="2465180"/>
                </a:lnTo>
                <a:lnTo>
                  <a:pt x="0" y="24651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TextBox 10"/>
          <p:cNvSpPr txBox="1"/>
          <p:nvPr/>
        </p:nvSpPr>
        <p:spPr>
          <a:xfrm>
            <a:off x="11891383" y="1019175"/>
            <a:ext cx="5225042" cy="504825"/>
          </a:xfrm>
          <a:prstGeom prst="rect">
            <a:avLst/>
          </a:prstGeom>
        </p:spPr>
        <p:txBody>
          <a:bodyPr lIns="0" tIns="0" rIns="0" bIns="0" rtlCol="0" anchor="t">
            <a:spAutoFit/>
          </a:bodyPr>
          <a:lstStyle/>
          <a:p>
            <a:pPr algn="r">
              <a:lnSpc>
                <a:spcPts val="3960"/>
              </a:lnSpc>
              <a:spcBef>
                <a:spcPct val="0"/>
              </a:spcBef>
            </a:pPr>
            <a:r>
              <a:rPr lang="en-US" sz="3300">
                <a:solidFill>
                  <a:srgbClr val="000000"/>
                </a:solidFill>
                <a:latin typeface="Handy Casual"/>
              </a:rPr>
              <a:t>By Group 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1178862" cy="7847344"/>
            <a:chOff x="0" y="0"/>
            <a:chExt cx="15228478" cy="10690097"/>
          </a:xfrm>
        </p:grpSpPr>
        <p:sp>
          <p:nvSpPr>
            <p:cNvPr id="5" name="Freeform 5"/>
            <p:cNvSpPr/>
            <p:nvPr/>
          </p:nvSpPr>
          <p:spPr>
            <a:xfrm>
              <a:off x="31750" y="31750"/>
              <a:ext cx="15164978" cy="10626596"/>
            </a:xfrm>
            <a:custGeom>
              <a:avLst/>
              <a:gdLst/>
              <a:ahLst/>
              <a:cxnLst/>
              <a:rect l="l" t="t" r="r" b="b"/>
              <a:pathLst>
                <a:path w="15164978" h="10626596">
                  <a:moveTo>
                    <a:pt x="15072269" y="10626596"/>
                  </a:moveTo>
                  <a:lnTo>
                    <a:pt x="92710" y="10626596"/>
                  </a:lnTo>
                  <a:cubicBezTo>
                    <a:pt x="41910" y="10626596"/>
                    <a:pt x="0" y="10584686"/>
                    <a:pt x="0" y="10533886"/>
                  </a:cubicBezTo>
                  <a:lnTo>
                    <a:pt x="0" y="92710"/>
                  </a:lnTo>
                  <a:cubicBezTo>
                    <a:pt x="0" y="41910"/>
                    <a:pt x="41910" y="0"/>
                    <a:pt x="92710" y="0"/>
                  </a:cubicBezTo>
                  <a:lnTo>
                    <a:pt x="15070998" y="0"/>
                  </a:lnTo>
                  <a:cubicBezTo>
                    <a:pt x="15121798" y="0"/>
                    <a:pt x="15163709" y="41910"/>
                    <a:pt x="15163709" y="92710"/>
                  </a:cubicBezTo>
                  <a:lnTo>
                    <a:pt x="15163709" y="10532617"/>
                  </a:lnTo>
                  <a:cubicBezTo>
                    <a:pt x="15164978" y="10584686"/>
                    <a:pt x="15123069" y="10626596"/>
                    <a:pt x="15072269" y="10626596"/>
                  </a:cubicBezTo>
                  <a:close/>
                </a:path>
              </a:pathLst>
            </a:custGeom>
            <a:solidFill>
              <a:srgbClr val="FFFEF7"/>
            </a:solidFill>
          </p:spPr>
          <p:txBody>
            <a:bodyPr/>
            <a:lstStyle/>
            <a:p>
              <a:endParaRPr lang="en-US"/>
            </a:p>
          </p:txBody>
        </p:sp>
        <p:sp>
          <p:nvSpPr>
            <p:cNvPr id="6" name="Freeform 6"/>
            <p:cNvSpPr/>
            <p:nvPr/>
          </p:nvSpPr>
          <p:spPr>
            <a:xfrm>
              <a:off x="0" y="0"/>
              <a:ext cx="15228478" cy="10690096"/>
            </a:xfrm>
            <a:custGeom>
              <a:avLst/>
              <a:gdLst/>
              <a:ahLst/>
              <a:cxnLst/>
              <a:rect l="l" t="t" r="r" b="b"/>
              <a:pathLst>
                <a:path w="15228478" h="10690096">
                  <a:moveTo>
                    <a:pt x="15104019" y="59690"/>
                  </a:moveTo>
                  <a:cubicBezTo>
                    <a:pt x="15139578" y="59690"/>
                    <a:pt x="15168789" y="88900"/>
                    <a:pt x="15168789" y="124460"/>
                  </a:cubicBezTo>
                  <a:lnTo>
                    <a:pt x="15168789" y="10565636"/>
                  </a:lnTo>
                  <a:cubicBezTo>
                    <a:pt x="15168789" y="10601196"/>
                    <a:pt x="15139578" y="10630406"/>
                    <a:pt x="15104019" y="10630406"/>
                  </a:cubicBezTo>
                  <a:lnTo>
                    <a:pt x="124460" y="10630406"/>
                  </a:lnTo>
                  <a:cubicBezTo>
                    <a:pt x="88900" y="10630406"/>
                    <a:pt x="59690" y="10601196"/>
                    <a:pt x="59690" y="10565636"/>
                  </a:cubicBezTo>
                  <a:lnTo>
                    <a:pt x="59690" y="124460"/>
                  </a:lnTo>
                  <a:cubicBezTo>
                    <a:pt x="59690" y="88900"/>
                    <a:pt x="88900" y="59690"/>
                    <a:pt x="124460" y="59690"/>
                  </a:cubicBezTo>
                  <a:lnTo>
                    <a:pt x="15104019" y="59690"/>
                  </a:lnTo>
                  <a:moveTo>
                    <a:pt x="15104019" y="0"/>
                  </a:moveTo>
                  <a:lnTo>
                    <a:pt x="124460" y="0"/>
                  </a:lnTo>
                  <a:cubicBezTo>
                    <a:pt x="55880" y="0"/>
                    <a:pt x="0" y="55880"/>
                    <a:pt x="0" y="124460"/>
                  </a:cubicBezTo>
                  <a:lnTo>
                    <a:pt x="0" y="10565636"/>
                  </a:lnTo>
                  <a:cubicBezTo>
                    <a:pt x="0" y="10634217"/>
                    <a:pt x="55880" y="10690096"/>
                    <a:pt x="124460" y="10690096"/>
                  </a:cubicBezTo>
                  <a:lnTo>
                    <a:pt x="15104019" y="10690096"/>
                  </a:lnTo>
                  <a:cubicBezTo>
                    <a:pt x="15172598" y="10690096"/>
                    <a:pt x="15228478" y="10634217"/>
                    <a:pt x="15228478" y="10565636"/>
                  </a:cubicBezTo>
                  <a:lnTo>
                    <a:pt x="15228478" y="124460"/>
                  </a:lnTo>
                  <a:cubicBezTo>
                    <a:pt x="15228478" y="55880"/>
                    <a:pt x="15172598" y="0"/>
                    <a:pt x="15104019" y="0"/>
                  </a:cubicBezTo>
                  <a:close/>
                </a:path>
              </a:pathLst>
            </a:custGeom>
            <a:solidFill>
              <a:srgbClr val="191919"/>
            </a:solidFill>
          </p:spPr>
          <p:txBody>
            <a:bodyPr/>
            <a:lstStyle/>
            <a:p>
              <a:endParaRPr lang="en-US"/>
            </a:p>
          </p:txBody>
        </p:sp>
      </p:grpSp>
      <p:grpSp>
        <p:nvGrpSpPr>
          <p:cNvPr id="7" name="Group 7"/>
          <p:cNvGrpSpPr/>
          <p:nvPr/>
        </p:nvGrpSpPr>
        <p:grpSpPr>
          <a:xfrm>
            <a:off x="12388537" y="1219828"/>
            <a:ext cx="4870545" cy="7847344"/>
            <a:chOff x="0" y="0"/>
            <a:chExt cx="6634932" cy="10690097"/>
          </a:xfrm>
        </p:grpSpPr>
        <p:sp>
          <p:nvSpPr>
            <p:cNvPr id="8" name="Freeform 8"/>
            <p:cNvSpPr/>
            <p:nvPr/>
          </p:nvSpPr>
          <p:spPr>
            <a:xfrm>
              <a:off x="31750" y="31750"/>
              <a:ext cx="6571432" cy="10626596"/>
            </a:xfrm>
            <a:custGeom>
              <a:avLst/>
              <a:gdLst/>
              <a:ahLst/>
              <a:cxnLst/>
              <a:rect l="l" t="t" r="r" b="b"/>
              <a:pathLst>
                <a:path w="6571432" h="10626596">
                  <a:moveTo>
                    <a:pt x="6478722" y="10626596"/>
                  </a:moveTo>
                  <a:lnTo>
                    <a:pt x="92710" y="10626596"/>
                  </a:lnTo>
                  <a:cubicBezTo>
                    <a:pt x="41910" y="10626596"/>
                    <a:pt x="0" y="10584686"/>
                    <a:pt x="0" y="10533886"/>
                  </a:cubicBezTo>
                  <a:lnTo>
                    <a:pt x="0" y="92710"/>
                  </a:lnTo>
                  <a:cubicBezTo>
                    <a:pt x="0" y="41910"/>
                    <a:pt x="41910" y="0"/>
                    <a:pt x="92710" y="0"/>
                  </a:cubicBezTo>
                  <a:lnTo>
                    <a:pt x="6477452" y="0"/>
                  </a:lnTo>
                  <a:cubicBezTo>
                    <a:pt x="6528252" y="0"/>
                    <a:pt x="6570162" y="41910"/>
                    <a:pt x="6570162" y="92710"/>
                  </a:cubicBezTo>
                  <a:lnTo>
                    <a:pt x="6570162" y="10532617"/>
                  </a:lnTo>
                  <a:cubicBezTo>
                    <a:pt x="6571432" y="10584686"/>
                    <a:pt x="6529522" y="10626596"/>
                    <a:pt x="6478722" y="10626596"/>
                  </a:cubicBezTo>
                  <a:close/>
                </a:path>
              </a:pathLst>
            </a:custGeom>
            <a:solidFill>
              <a:srgbClr val="FFFEF7"/>
            </a:solidFill>
          </p:spPr>
          <p:txBody>
            <a:bodyPr/>
            <a:lstStyle/>
            <a:p>
              <a:endParaRPr lang="en-US"/>
            </a:p>
          </p:txBody>
        </p:sp>
        <p:sp>
          <p:nvSpPr>
            <p:cNvPr id="9" name="Freeform 9"/>
            <p:cNvSpPr/>
            <p:nvPr/>
          </p:nvSpPr>
          <p:spPr>
            <a:xfrm>
              <a:off x="0" y="0"/>
              <a:ext cx="6634932" cy="10690096"/>
            </a:xfrm>
            <a:custGeom>
              <a:avLst/>
              <a:gdLst/>
              <a:ahLst/>
              <a:cxnLst/>
              <a:rect l="l" t="t" r="r" b="b"/>
              <a:pathLst>
                <a:path w="6634932" h="10690096">
                  <a:moveTo>
                    <a:pt x="6510472" y="59690"/>
                  </a:moveTo>
                  <a:cubicBezTo>
                    <a:pt x="6546032" y="59690"/>
                    <a:pt x="6575242" y="88900"/>
                    <a:pt x="6575242" y="124460"/>
                  </a:cubicBezTo>
                  <a:lnTo>
                    <a:pt x="6575242" y="10565636"/>
                  </a:lnTo>
                  <a:cubicBezTo>
                    <a:pt x="6575242" y="10601196"/>
                    <a:pt x="6546032" y="10630406"/>
                    <a:pt x="6510472" y="10630406"/>
                  </a:cubicBezTo>
                  <a:lnTo>
                    <a:pt x="124460" y="10630406"/>
                  </a:lnTo>
                  <a:cubicBezTo>
                    <a:pt x="88900" y="10630406"/>
                    <a:pt x="59690" y="10601196"/>
                    <a:pt x="59690" y="10565636"/>
                  </a:cubicBezTo>
                  <a:lnTo>
                    <a:pt x="59690" y="124460"/>
                  </a:lnTo>
                  <a:cubicBezTo>
                    <a:pt x="59690" y="88900"/>
                    <a:pt x="88900" y="59690"/>
                    <a:pt x="124460" y="59690"/>
                  </a:cubicBezTo>
                  <a:lnTo>
                    <a:pt x="6510472" y="59690"/>
                  </a:lnTo>
                  <a:moveTo>
                    <a:pt x="6510472" y="0"/>
                  </a:moveTo>
                  <a:lnTo>
                    <a:pt x="124460" y="0"/>
                  </a:lnTo>
                  <a:cubicBezTo>
                    <a:pt x="55880" y="0"/>
                    <a:pt x="0" y="55880"/>
                    <a:pt x="0" y="124460"/>
                  </a:cubicBezTo>
                  <a:lnTo>
                    <a:pt x="0" y="10565636"/>
                  </a:lnTo>
                  <a:cubicBezTo>
                    <a:pt x="0" y="10634217"/>
                    <a:pt x="55880" y="10690096"/>
                    <a:pt x="124460" y="10690096"/>
                  </a:cubicBezTo>
                  <a:lnTo>
                    <a:pt x="6510472" y="10690096"/>
                  </a:lnTo>
                  <a:cubicBezTo>
                    <a:pt x="6579052" y="10690096"/>
                    <a:pt x="6634932" y="10634217"/>
                    <a:pt x="6634932" y="10565636"/>
                  </a:cubicBezTo>
                  <a:lnTo>
                    <a:pt x="6634932" y="124460"/>
                  </a:lnTo>
                  <a:cubicBezTo>
                    <a:pt x="6634932" y="55880"/>
                    <a:pt x="6579052" y="0"/>
                    <a:pt x="6510472" y="0"/>
                  </a:cubicBezTo>
                  <a:close/>
                </a:path>
              </a:pathLst>
            </a:custGeom>
            <a:solidFill>
              <a:srgbClr val="191919"/>
            </a:solidFill>
          </p:spPr>
          <p:txBody>
            <a:bodyPr/>
            <a:lstStyle/>
            <a:p>
              <a:endParaRPr lang="en-US"/>
            </a:p>
          </p:txBody>
        </p:sp>
      </p:grpSp>
      <p:sp>
        <p:nvSpPr>
          <p:cNvPr id="10" name="AutoShape 10"/>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flipH="1">
            <a:off x="12388537" y="2333067"/>
            <a:ext cx="487076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Freeform 12"/>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496694" y="2671185"/>
            <a:ext cx="10242875" cy="5571656"/>
            <a:chOff x="0" y="0"/>
            <a:chExt cx="2949523" cy="1604406"/>
          </a:xfrm>
        </p:grpSpPr>
        <p:sp>
          <p:nvSpPr>
            <p:cNvPr id="14" name="Freeform 14"/>
            <p:cNvSpPr/>
            <p:nvPr/>
          </p:nvSpPr>
          <p:spPr>
            <a:xfrm>
              <a:off x="0" y="0"/>
              <a:ext cx="2949523" cy="1604406"/>
            </a:xfrm>
            <a:custGeom>
              <a:avLst/>
              <a:gdLst/>
              <a:ahLst/>
              <a:cxnLst/>
              <a:rect l="l" t="t" r="r" b="b"/>
              <a:pathLst>
                <a:path w="2949523" h="1604406">
                  <a:moveTo>
                    <a:pt x="27210" y="0"/>
                  </a:moveTo>
                  <a:lnTo>
                    <a:pt x="2922313" y="0"/>
                  </a:lnTo>
                  <a:cubicBezTo>
                    <a:pt x="2929529" y="0"/>
                    <a:pt x="2936450" y="2867"/>
                    <a:pt x="2941553" y="7970"/>
                  </a:cubicBezTo>
                  <a:cubicBezTo>
                    <a:pt x="2946656" y="13073"/>
                    <a:pt x="2949523" y="19993"/>
                    <a:pt x="2949523" y="27210"/>
                  </a:cubicBezTo>
                  <a:lnTo>
                    <a:pt x="2949523" y="1577196"/>
                  </a:lnTo>
                  <a:cubicBezTo>
                    <a:pt x="2949523" y="1592223"/>
                    <a:pt x="2937340" y="1604406"/>
                    <a:pt x="2922313" y="1604406"/>
                  </a:cubicBezTo>
                  <a:lnTo>
                    <a:pt x="27210" y="1604406"/>
                  </a:lnTo>
                  <a:cubicBezTo>
                    <a:pt x="12182" y="1604406"/>
                    <a:pt x="0" y="1592223"/>
                    <a:pt x="0" y="1577196"/>
                  </a:cubicBezTo>
                  <a:lnTo>
                    <a:pt x="0" y="27210"/>
                  </a:lnTo>
                  <a:cubicBezTo>
                    <a:pt x="0" y="12182"/>
                    <a:pt x="12182" y="0"/>
                    <a:pt x="27210" y="0"/>
                  </a:cubicBezTo>
                  <a:close/>
                </a:path>
              </a:pathLst>
            </a:custGeom>
            <a:solidFill>
              <a:srgbClr val="E6BFE1"/>
            </a:solidFill>
          </p:spPr>
          <p:txBody>
            <a:bodyPr/>
            <a:lstStyle/>
            <a:p>
              <a:endParaRPr lang="en-US"/>
            </a:p>
          </p:txBody>
        </p:sp>
        <p:sp>
          <p:nvSpPr>
            <p:cNvPr id="15" name="TextBox 15"/>
            <p:cNvSpPr txBox="1"/>
            <p:nvPr/>
          </p:nvSpPr>
          <p:spPr>
            <a:xfrm>
              <a:off x="0" y="28575"/>
              <a:ext cx="2949523" cy="1575831"/>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1833876" y="2828367"/>
            <a:ext cx="9568511" cy="5152517"/>
          </a:xfrm>
          <a:prstGeom prst="rect">
            <a:avLst/>
          </a:prstGeom>
        </p:spPr>
        <p:txBody>
          <a:bodyPr lIns="0" tIns="0" rIns="0" bIns="0" rtlCol="0" anchor="t">
            <a:spAutoFit/>
          </a:bodyPr>
          <a:lstStyle/>
          <a:p>
            <a:pPr algn="just">
              <a:lnSpc>
                <a:spcPts val="5133"/>
              </a:lnSpc>
            </a:pPr>
            <a:r>
              <a:rPr lang="en-US" sz="3399">
                <a:solidFill>
                  <a:srgbClr val="000000"/>
                </a:solidFill>
                <a:latin typeface="Quicksand 1"/>
              </a:rPr>
              <a:t>Phối màu trung bình chuyển đổi hình ảnh thang độ xám thành hình ảnh đen trắng. </a:t>
            </a:r>
          </a:p>
          <a:p>
            <a:pPr algn="just">
              <a:lnSpc>
                <a:spcPts val="5133"/>
              </a:lnSpc>
            </a:pPr>
            <a:r>
              <a:rPr lang="en-US" sz="3399">
                <a:solidFill>
                  <a:srgbClr val="000000"/>
                </a:solidFill>
                <a:latin typeface="Quicksand 1"/>
              </a:rPr>
              <a:t>Quá trình này hoạt động bằng cách chọn giá trị ngưỡng trung bình từ giá trị pixel. Giá trị ngưỡng này được so sánh với các pixel khác của hình ảnh. Nếu các pixel có giá trị nhỏ hơn ngưỡng sẽ trở thành màu đen và nếu các pixel có giá trị cao hơn ngưỡng sẽ trở thành màu trắng.</a:t>
            </a:r>
          </a:p>
        </p:txBody>
      </p:sp>
      <p:sp>
        <p:nvSpPr>
          <p:cNvPr id="17" name="Freeform 17"/>
          <p:cNvSpPr/>
          <p:nvPr/>
        </p:nvSpPr>
        <p:spPr>
          <a:xfrm>
            <a:off x="12710888" y="3203114"/>
            <a:ext cx="4226062" cy="4507799"/>
          </a:xfrm>
          <a:custGeom>
            <a:avLst/>
            <a:gdLst/>
            <a:ahLst/>
            <a:cxnLst/>
            <a:rect l="l" t="t" r="r" b="b"/>
            <a:pathLst>
              <a:path w="4226062" h="4507799">
                <a:moveTo>
                  <a:pt x="0" y="0"/>
                </a:moveTo>
                <a:lnTo>
                  <a:pt x="4226062" y="0"/>
                </a:lnTo>
                <a:lnTo>
                  <a:pt x="4226062" y="4507799"/>
                </a:lnTo>
                <a:lnTo>
                  <a:pt x="0" y="4507799"/>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410052" y="1446384"/>
            <a:ext cx="8529940"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TRUNG BÌNH (AVERAGE DITHERING)</a:t>
            </a:r>
          </a:p>
        </p:txBody>
      </p:sp>
      <p:sp>
        <p:nvSpPr>
          <p:cNvPr id="19" name="TextBox 19"/>
          <p:cNvSpPr txBox="1"/>
          <p:nvPr/>
        </p:nvSpPr>
        <p:spPr>
          <a:xfrm>
            <a:off x="12844264" y="1465434"/>
            <a:ext cx="4016881" cy="58039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Paytone One"/>
              </a:rPr>
              <a:t>ẢNH GỐC</a:t>
            </a:r>
          </a:p>
        </p:txBody>
      </p:sp>
      <p:sp>
        <p:nvSpPr>
          <p:cNvPr id="20" name="TextBox 20"/>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8894198" y="4512159"/>
            <a:ext cx="2091587" cy="1490256"/>
          </a:xfrm>
          <a:custGeom>
            <a:avLst/>
            <a:gdLst/>
            <a:ahLst/>
            <a:cxnLst/>
            <a:rect l="l" t="t" r="r" b="b"/>
            <a:pathLst>
              <a:path w="2091587" h="1490256">
                <a:moveTo>
                  <a:pt x="0" y="0"/>
                </a:moveTo>
                <a:lnTo>
                  <a:pt x="2091587" y="0"/>
                </a:lnTo>
                <a:lnTo>
                  <a:pt x="2091587" y="1490255"/>
                </a:lnTo>
                <a:lnTo>
                  <a:pt x="0" y="1490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3480241" y="2589026"/>
            <a:ext cx="4756733" cy="5073848"/>
          </a:xfrm>
          <a:custGeom>
            <a:avLst/>
            <a:gdLst/>
            <a:ahLst/>
            <a:cxnLst/>
            <a:rect l="l" t="t" r="r" b="b"/>
            <a:pathLst>
              <a:path w="4756733" h="5073848">
                <a:moveTo>
                  <a:pt x="0" y="0"/>
                </a:moveTo>
                <a:lnTo>
                  <a:pt x="4756732" y="0"/>
                </a:lnTo>
                <a:lnTo>
                  <a:pt x="4756732" y="5073848"/>
                </a:lnTo>
                <a:lnTo>
                  <a:pt x="0" y="5073848"/>
                </a:lnTo>
                <a:lnTo>
                  <a:pt x="0" y="0"/>
                </a:lnTo>
                <a:close/>
              </a:path>
            </a:pathLst>
          </a:custGeom>
          <a:blipFill>
            <a:blip r:embed="rId8"/>
            <a:stretch>
              <a:fillRect/>
            </a:stretch>
          </a:blipFill>
        </p:spPr>
        <p:txBody>
          <a:bodyPr/>
          <a:lstStyle/>
          <a:p>
            <a:endParaRPr lang="en-US"/>
          </a:p>
        </p:txBody>
      </p:sp>
      <p:sp>
        <p:nvSpPr>
          <p:cNvPr id="11" name="Freeform 11"/>
          <p:cNvSpPr/>
          <p:nvPr/>
        </p:nvSpPr>
        <p:spPr>
          <a:xfrm>
            <a:off x="11641996" y="2606576"/>
            <a:ext cx="4756733" cy="5073848"/>
          </a:xfrm>
          <a:custGeom>
            <a:avLst/>
            <a:gdLst/>
            <a:ahLst/>
            <a:cxnLst/>
            <a:rect l="l" t="t" r="r" b="b"/>
            <a:pathLst>
              <a:path w="4756733" h="5073848">
                <a:moveTo>
                  <a:pt x="0" y="0"/>
                </a:moveTo>
                <a:lnTo>
                  <a:pt x="4756733" y="0"/>
                </a:lnTo>
                <a:lnTo>
                  <a:pt x="4756733" y="5073848"/>
                </a:lnTo>
                <a:lnTo>
                  <a:pt x="0" y="5073848"/>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1410052" y="1446384"/>
            <a:ext cx="8529940"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TRUNG BÌNH (AVERAGE DITHERING)</a:t>
            </a:r>
          </a:p>
        </p:txBody>
      </p:sp>
      <p:sp>
        <p:nvSpPr>
          <p:cNvPr id="13" name="TextBox 13"/>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
        <p:nvSpPr>
          <p:cNvPr id="14" name="TextBox 14"/>
          <p:cNvSpPr txBox="1"/>
          <p:nvPr/>
        </p:nvSpPr>
        <p:spPr>
          <a:xfrm>
            <a:off x="3582316"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Original image</a:t>
            </a:r>
          </a:p>
        </p:txBody>
      </p:sp>
      <p:sp>
        <p:nvSpPr>
          <p:cNvPr id="15" name="TextBox 15"/>
          <p:cNvSpPr txBox="1"/>
          <p:nvPr/>
        </p:nvSpPr>
        <p:spPr>
          <a:xfrm>
            <a:off x="11927656"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Average dithering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1178862" cy="7847344"/>
            <a:chOff x="0" y="0"/>
            <a:chExt cx="15228478" cy="10690097"/>
          </a:xfrm>
        </p:grpSpPr>
        <p:sp>
          <p:nvSpPr>
            <p:cNvPr id="5" name="Freeform 5"/>
            <p:cNvSpPr/>
            <p:nvPr/>
          </p:nvSpPr>
          <p:spPr>
            <a:xfrm>
              <a:off x="31750" y="31750"/>
              <a:ext cx="15164978" cy="10626596"/>
            </a:xfrm>
            <a:custGeom>
              <a:avLst/>
              <a:gdLst/>
              <a:ahLst/>
              <a:cxnLst/>
              <a:rect l="l" t="t" r="r" b="b"/>
              <a:pathLst>
                <a:path w="15164978" h="10626596">
                  <a:moveTo>
                    <a:pt x="15072269" y="10626596"/>
                  </a:moveTo>
                  <a:lnTo>
                    <a:pt x="92710" y="10626596"/>
                  </a:lnTo>
                  <a:cubicBezTo>
                    <a:pt x="41910" y="10626596"/>
                    <a:pt x="0" y="10584686"/>
                    <a:pt x="0" y="10533886"/>
                  </a:cubicBezTo>
                  <a:lnTo>
                    <a:pt x="0" y="92710"/>
                  </a:lnTo>
                  <a:cubicBezTo>
                    <a:pt x="0" y="41910"/>
                    <a:pt x="41910" y="0"/>
                    <a:pt x="92710" y="0"/>
                  </a:cubicBezTo>
                  <a:lnTo>
                    <a:pt x="15070998" y="0"/>
                  </a:lnTo>
                  <a:cubicBezTo>
                    <a:pt x="15121798" y="0"/>
                    <a:pt x="15163709" y="41910"/>
                    <a:pt x="15163709" y="92710"/>
                  </a:cubicBezTo>
                  <a:lnTo>
                    <a:pt x="15163709" y="10532617"/>
                  </a:lnTo>
                  <a:cubicBezTo>
                    <a:pt x="15164978" y="10584686"/>
                    <a:pt x="15123069" y="10626596"/>
                    <a:pt x="15072269" y="10626596"/>
                  </a:cubicBezTo>
                  <a:close/>
                </a:path>
              </a:pathLst>
            </a:custGeom>
            <a:solidFill>
              <a:srgbClr val="FFFEF7"/>
            </a:solidFill>
          </p:spPr>
          <p:txBody>
            <a:bodyPr/>
            <a:lstStyle/>
            <a:p>
              <a:endParaRPr lang="en-US"/>
            </a:p>
          </p:txBody>
        </p:sp>
        <p:sp>
          <p:nvSpPr>
            <p:cNvPr id="6" name="Freeform 6"/>
            <p:cNvSpPr/>
            <p:nvPr/>
          </p:nvSpPr>
          <p:spPr>
            <a:xfrm>
              <a:off x="0" y="0"/>
              <a:ext cx="15228478" cy="10690096"/>
            </a:xfrm>
            <a:custGeom>
              <a:avLst/>
              <a:gdLst/>
              <a:ahLst/>
              <a:cxnLst/>
              <a:rect l="l" t="t" r="r" b="b"/>
              <a:pathLst>
                <a:path w="15228478" h="10690096">
                  <a:moveTo>
                    <a:pt x="15104019" y="59690"/>
                  </a:moveTo>
                  <a:cubicBezTo>
                    <a:pt x="15139578" y="59690"/>
                    <a:pt x="15168789" y="88900"/>
                    <a:pt x="15168789" y="124460"/>
                  </a:cubicBezTo>
                  <a:lnTo>
                    <a:pt x="15168789" y="10565636"/>
                  </a:lnTo>
                  <a:cubicBezTo>
                    <a:pt x="15168789" y="10601196"/>
                    <a:pt x="15139578" y="10630406"/>
                    <a:pt x="15104019" y="10630406"/>
                  </a:cubicBezTo>
                  <a:lnTo>
                    <a:pt x="124460" y="10630406"/>
                  </a:lnTo>
                  <a:cubicBezTo>
                    <a:pt x="88900" y="10630406"/>
                    <a:pt x="59690" y="10601196"/>
                    <a:pt x="59690" y="10565636"/>
                  </a:cubicBezTo>
                  <a:lnTo>
                    <a:pt x="59690" y="124460"/>
                  </a:lnTo>
                  <a:cubicBezTo>
                    <a:pt x="59690" y="88900"/>
                    <a:pt x="88900" y="59690"/>
                    <a:pt x="124460" y="59690"/>
                  </a:cubicBezTo>
                  <a:lnTo>
                    <a:pt x="15104019" y="59690"/>
                  </a:lnTo>
                  <a:moveTo>
                    <a:pt x="15104019" y="0"/>
                  </a:moveTo>
                  <a:lnTo>
                    <a:pt x="124460" y="0"/>
                  </a:lnTo>
                  <a:cubicBezTo>
                    <a:pt x="55880" y="0"/>
                    <a:pt x="0" y="55880"/>
                    <a:pt x="0" y="124460"/>
                  </a:cubicBezTo>
                  <a:lnTo>
                    <a:pt x="0" y="10565636"/>
                  </a:lnTo>
                  <a:cubicBezTo>
                    <a:pt x="0" y="10634217"/>
                    <a:pt x="55880" y="10690096"/>
                    <a:pt x="124460" y="10690096"/>
                  </a:cubicBezTo>
                  <a:lnTo>
                    <a:pt x="15104019" y="10690096"/>
                  </a:lnTo>
                  <a:cubicBezTo>
                    <a:pt x="15172598" y="10690096"/>
                    <a:pt x="15228478" y="10634217"/>
                    <a:pt x="15228478" y="10565636"/>
                  </a:cubicBezTo>
                  <a:lnTo>
                    <a:pt x="15228478" y="124460"/>
                  </a:lnTo>
                  <a:cubicBezTo>
                    <a:pt x="15228478" y="55880"/>
                    <a:pt x="15172598" y="0"/>
                    <a:pt x="15104019" y="0"/>
                  </a:cubicBezTo>
                  <a:close/>
                </a:path>
              </a:pathLst>
            </a:custGeom>
            <a:solidFill>
              <a:srgbClr val="191919"/>
            </a:solidFill>
          </p:spPr>
          <p:txBody>
            <a:bodyPr/>
            <a:lstStyle/>
            <a:p>
              <a:endParaRPr lang="en-US"/>
            </a:p>
          </p:txBody>
        </p:sp>
      </p:grpSp>
      <p:grpSp>
        <p:nvGrpSpPr>
          <p:cNvPr id="7" name="Group 7"/>
          <p:cNvGrpSpPr/>
          <p:nvPr/>
        </p:nvGrpSpPr>
        <p:grpSpPr>
          <a:xfrm>
            <a:off x="12388537" y="1219828"/>
            <a:ext cx="4870545" cy="7847344"/>
            <a:chOff x="0" y="0"/>
            <a:chExt cx="6634932" cy="10690097"/>
          </a:xfrm>
        </p:grpSpPr>
        <p:sp>
          <p:nvSpPr>
            <p:cNvPr id="8" name="Freeform 8"/>
            <p:cNvSpPr/>
            <p:nvPr/>
          </p:nvSpPr>
          <p:spPr>
            <a:xfrm>
              <a:off x="31750" y="31750"/>
              <a:ext cx="6571432" cy="10626596"/>
            </a:xfrm>
            <a:custGeom>
              <a:avLst/>
              <a:gdLst/>
              <a:ahLst/>
              <a:cxnLst/>
              <a:rect l="l" t="t" r="r" b="b"/>
              <a:pathLst>
                <a:path w="6571432" h="10626596">
                  <a:moveTo>
                    <a:pt x="6478722" y="10626596"/>
                  </a:moveTo>
                  <a:lnTo>
                    <a:pt x="92710" y="10626596"/>
                  </a:lnTo>
                  <a:cubicBezTo>
                    <a:pt x="41910" y="10626596"/>
                    <a:pt x="0" y="10584686"/>
                    <a:pt x="0" y="10533886"/>
                  </a:cubicBezTo>
                  <a:lnTo>
                    <a:pt x="0" y="92710"/>
                  </a:lnTo>
                  <a:cubicBezTo>
                    <a:pt x="0" y="41910"/>
                    <a:pt x="41910" y="0"/>
                    <a:pt x="92710" y="0"/>
                  </a:cubicBezTo>
                  <a:lnTo>
                    <a:pt x="6477452" y="0"/>
                  </a:lnTo>
                  <a:cubicBezTo>
                    <a:pt x="6528252" y="0"/>
                    <a:pt x="6570162" y="41910"/>
                    <a:pt x="6570162" y="92710"/>
                  </a:cubicBezTo>
                  <a:lnTo>
                    <a:pt x="6570162" y="10532617"/>
                  </a:lnTo>
                  <a:cubicBezTo>
                    <a:pt x="6571432" y="10584686"/>
                    <a:pt x="6529522" y="10626596"/>
                    <a:pt x="6478722" y="10626596"/>
                  </a:cubicBezTo>
                  <a:close/>
                </a:path>
              </a:pathLst>
            </a:custGeom>
            <a:solidFill>
              <a:srgbClr val="FFFEF7"/>
            </a:solidFill>
          </p:spPr>
          <p:txBody>
            <a:bodyPr/>
            <a:lstStyle/>
            <a:p>
              <a:endParaRPr lang="en-US"/>
            </a:p>
          </p:txBody>
        </p:sp>
        <p:sp>
          <p:nvSpPr>
            <p:cNvPr id="9" name="Freeform 9"/>
            <p:cNvSpPr/>
            <p:nvPr/>
          </p:nvSpPr>
          <p:spPr>
            <a:xfrm>
              <a:off x="0" y="0"/>
              <a:ext cx="6634932" cy="10690096"/>
            </a:xfrm>
            <a:custGeom>
              <a:avLst/>
              <a:gdLst/>
              <a:ahLst/>
              <a:cxnLst/>
              <a:rect l="l" t="t" r="r" b="b"/>
              <a:pathLst>
                <a:path w="6634932" h="10690096">
                  <a:moveTo>
                    <a:pt x="6510472" y="59690"/>
                  </a:moveTo>
                  <a:cubicBezTo>
                    <a:pt x="6546032" y="59690"/>
                    <a:pt x="6575242" y="88900"/>
                    <a:pt x="6575242" y="124460"/>
                  </a:cubicBezTo>
                  <a:lnTo>
                    <a:pt x="6575242" y="10565636"/>
                  </a:lnTo>
                  <a:cubicBezTo>
                    <a:pt x="6575242" y="10601196"/>
                    <a:pt x="6546032" y="10630406"/>
                    <a:pt x="6510472" y="10630406"/>
                  </a:cubicBezTo>
                  <a:lnTo>
                    <a:pt x="124460" y="10630406"/>
                  </a:lnTo>
                  <a:cubicBezTo>
                    <a:pt x="88900" y="10630406"/>
                    <a:pt x="59690" y="10601196"/>
                    <a:pt x="59690" y="10565636"/>
                  </a:cubicBezTo>
                  <a:lnTo>
                    <a:pt x="59690" y="124460"/>
                  </a:lnTo>
                  <a:cubicBezTo>
                    <a:pt x="59690" y="88900"/>
                    <a:pt x="88900" y="59690"/>
                    <a:pt x="124460" y="59690"/>
                  </a:cubicBezTo>
                  <a:lnTo>
                    <a:pt x="6510472" y="59690"/>
                  </a:lnTo>
                  <a:moveTo>
                    <a:pt x="6510472" y="0"/>
                  </a:moveTo>
                  <a:lnTo>
                    <a:pt x="124460" y="0"/>
                  </a:lnTo>
                  <a:cubicBezTo>
                    <a:pt x="55880" y="0"/>
                    <a:pt x="0" y="55880"/>
                    <a:pt x="0" y="124460"/>
                  </a:cubicBezTo>
                  <a:lnTo>
                    <a:pt x="0" y="10565636"/>
                  </a:lnTo>
                  <a:cubicBezTo>
                    <a:pt x="0" y="10634217"/>
                    <a:pt x="55880" y="10690096"/>
                    <a:pt x="124460" y="10690096"/>
                  </a:cubicBezTo>
                  <a:lnTo>
                    <a:pt x="6510472" y="10690096"/>
                  </a:lnTo>
                  <a:cubicBezTo>
                    <a:pt x="6579052" y="10690096"/>
                    <a:pt x="6634932" y="10634217"/>
                    <a:pt x="6634932" y="10565636"/>
                  </a:cubicBezTo>
                  <a:lnTo>
                    <a:pt x="6634932" y="124460"/>
                  </a:lnTo>
                  <a:cubicBezTo>
                    <a:pt x="6634932" y="55880"/>
                    <a:pt x="6579052" y="0"/>
                    <a:pt x="6510472" y="0"/>
                  </a:cubicBezTo>
                  <a:close/>
                </a:path>
              </a:pathLst>
            </a:custGeom>
            <a:solidFill>
              <a:srgbClr val="191919"/>
            </a:solidFill>
          </p:spPr>
          <p:txBody>
            <a:bodyPr/>
            <a:lstStyle/>
            <a:p>
              <a:endParaRPr lang="en-US"/>
            </a:p>
          </p:txBody>
        </p:sp>
      </p:grpSp>
      <p:sp>
        <p:nvSpPr>
          <p:cNvPr id="10" name="AutoShape 10"/>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flipH="1">
            <a:off x="12388537" y="2333067"/>
            <a:ext cx="487076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Freeform 12"/>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496694" y="2671185"/>
            <a:ext cx="10242875" cy="5571656"/>
            <a:chOff x="0" y="0"/>
            <a:chExt cx="2949523" cy="1604406"/>
          </a:xfrm>
        </p:grpSpPr>
        <p:sp>
          <p:nvSpPr>
            <p:cNvPr id="14" name="Freeform 14"/>
            <p:cNvSpPr/>
            <p:nvPr/>
          </p:nvSpPr>
          <p:spPr>
            <a:xfrm>
              <a:off x="0" y="0"/>
              <a:ext cx="2949523" cy="1604406"/>
            </a:xfrm>
            <a:custGeom>
              <a:avLst/>
              <a:gdLst/>
              <a:ahLst/>
              <a:cxnLst/>
              <a:rect l="l" t="t" r="r" b="b"/>
              <a:pathLst>
                <a:path w="2949523" h="1604406">
                  <a:moveTo>
                    <a:pt x="27210" y="0"/>
                  </a:moveTo>
                  <a:lnTo>
                    <a:pt x="2922313" y="0"/>
                  </a:lnTo>
                  <a:cubicBezTo>
                    <a:pt x="2929529" y="0"/>
                    <a:pt x="2936450" y="2867"/>
                    <a:pt x="2941553" y="7970"/>
                  </a:cubicBezTo>
                  <a:cubicBezTo>
                    <a:pt x="2946656" y="13073"/>
                    <a:pt x="2949523" y="19993"/>
                    <a:pt x="2949523" y="27210"/>
                  </a:cubicBezTo>
                  <a:lnTo>
                    <a:pt x="2949523" y="1577196"/>
                  </a:lnTo>
                  <a:cubicBezTo>
                    <a:pt x="2949523" y="1592223"/>
                    <a:pt x="2937340" y="1604406"/>
                    <a:pt x="2922313" y="1604406"/>
                  </a:cubicBezTo>
                  <a:lnTo>
                    <a:pt x="27210" y="1604406"/>
                  </a:lnTo>
                  <a:cubicBezTo>
                    <a:pt x="12182" y="1604406"/>
                    <a:pt x="0" y="1592223"/>
                    <a:pt x="0" y="1577196"/>
                  </a:cubicBezTo>
                  <a:lnTo>
                    <a:pt x="0" y="27210"/>
                  </a:lnTo>
                  <a:cubicBezTo>
                    <a:pt x="0" y="12182"/>
                    <a:pt x="12182" y="0"/>
                    <a:pt x="27210" y="0"/>
                  </a:cubicBezTo>
                  <a:close/>
                </a:path>
              </a:pathLst>
            </a:custGeom>
            <a:solidFill>
              <a:srgbClr val="E6BFE1"/>
            </a:solidFill>
          </p:spPr>
          <p:txBody>
            <a:bodyPr/>
            <a:lstStyle/>
            <a:p>
              <a:endParaRPr lang="en-US"/>
            </a:p>
          </p:txBody>
        </p:sp>
        <p:sp>
          <p:nvSpPr>
            <p:cNvPr id="15" name="TextBox 15"/>
            <p:cNvSpPr txBox="1"/>
            <p:nvPr/>
          </p:nvSpPr>
          <p:spPr>
            <a:xfrm>
              <a:off x="0" y="28575"/>
              <a:ext cx="2949523" cy="1575831"/>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1833876" y="2828367"/>
            <a:ext cx="9568511" cy="3857117"/>
          </a:xfrm>
          <a:prstGeom prst="rect">
            <a:avLst/>
          </a:prstGeom>
        </p:spPr>
        <p:txBody>
          <a:bodyPr lIns="0" tIns="0" rIns="0" bIns="0" rtlCol="0" anchor="t">
            <a:spAutoFit/>
          </a:bodyPr>
          <a:lstStyle/>
          <a:p>
            <a:pPr algn="just">
              <a:lnSpc>
                <a:spcPts val="5133"/>
              </a:lnSpc>
            </a:pPr>
            <a:r>
              <a:rPr lang="en-US" sz="3399">
                <a:solidFill>
                  <a:srgbClr val="000000"/>
                </a:solidFill>
                <a:latin typeface="Quicksand 1"/>
              </a:rPr>
              <a:t>Phối màu trung bình chuyển đổi hình ảnh màu thành đơn sắc.</a:t>
            </a:r>
          </a:p>
          <a:p>
            <a:pPr algn="just">
              <a:lnSpc>
                <a:spcPts val="5133"/>
              </a:lnSpc>
            </a:pPr>
            <a:r>
              <a:rPr lang="en-US" sz="3399">
                <a:solidFill>
                  <a:srgbClr val="000000"/>
                </a:solidFill>
                <a:latin typeface="Quicksand 1"/>
              </a:rPr>
              <a:t>Quá trình này hoạt động bằng cách chọn  một mẫu (pattern) khác từ hình ảnh tùy thuộc vào màu sắc được hiển thị trong vùng làm việc của hình ảnh.</a:t>
            </a:r>
          </a:p>
        </p:txBody>
      </p:sp>
      <p:sp>
        <p:nvSpPr>
          <p:cNvPr id="17" name="Freeform 17"/>
          <p:cNvSpPr/>
          <p:nvPr/>
        </p:nvSpPr>
        <p:spPr>
          <a:xfrm>
            <a:off x="12710888" y="3203114"/>
            <a:ext cx="4226062" cy="4507799"/>
          </a:xfrm>
          <a:custGeom>
            <a:avLst/>
            <a:gdLst/>
            <a:ahLst/>
            <a:cxnLst/>
            <a:rect l="l" t="t" r="r" b="b"/>
            <a:pathLst>
              <a:path w="4226062" h="4507799">
                <a:moveTo>
                  <a:pt x="0" y="0"/>
                </a:moveTo>
                <a:lnTo>
                  <a:pt x="4226062" y="0"/>
                </a:lnTo>
                <a:lnTo>
                  <a:pt x="4226062" y="4507799"/>
                </a:lnTo>
                <a:lnTo>
                  <a:pt x="0" y="4507799"/>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410052" y="1446384"/>
            <a:ext cx="9347133"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THEO THỨ TỰ (ORDERED DITHERING)</a:t>
            </a:r>
          </a:p>
        </p:txBody>
      </p:sp>
      <p:sp>
        <p:nvSpPr>
          <p:cNvPr id="19" name="TextBox 19"/>
          <p:cNvSpPr txBox="1"/>
          <p:nvPr/>
        </p:nvSpPr>
        <p:spPr>
          <a:xfrm>
            <a:off x="12844264" y="1465434"/>
            <a:ext cx="4016881" cy="58039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Paytone One"/>
              </a:rPr>
              <a:t>ẢNH GỐC</a:t>
            </a:r>
          </a:p>
        </p:txBody>
      </p:sp>
      <p:sp>
        <p:nvSpPr>
          <p:cNvPr id="20" name="TextBox 20"/>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8894198" y="4512159"/>
            <a:ext cx="2091587" cy="1490256"/>
          </a:xfrm>
          <a:custGeom>
            <a:avLst/>
            <a:gdLst/>
            <a:ahLst/>
            <a:cxnLst/>
            <a:rect l="l" t="t" r="r" b="b"/>
            <a:pathLst>
              <a:path w="2091587" h="1490256">
                <a:moveTo>
                  <a:pt x="0" y="0"/>
                </a:moveTo>
                <a:lnTo>
                  <a:pt x="2091587" y="0"/>
                </a:lnTo>
                <a:lnTo>
                  <a:pt x="2091587" y="1490255"/>
                </a:lnTo>
                <a:lnTo>
                  <a:pt x="0" y="14902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3480241" y="2589026"/>
            <a:ext cx="4756733" cy="5073848"/>
          </a:xfrm>
          <a:custGeom>
            <a:avLst/>
            <a:gdLst/>
            <a:ahLst/>
            <a:cxnLst/>
            <a:rect l="l" t="t" r="r" b="b"/>
            <a:pathLst>
              <a:path w="4756733" h="5073848">
                <a:moveTo>
                  <a:pt x="0" y="0"/>
                </a:moveTo>
                <a:lnTo>
                  <a:pt x="4756732" y="0"/>
                </a:lnTo>
                <a:lnTo>
                  <a:pt x="4756732" y="5073848"/>
                </a:lnTo>
                <a:lnTo>
                  <a:pt x="0" y="5073848"/>
                </a:lnTo>
                <a:lnTo>
                  <a:pt x="0" y="0"/>
                </a:lnTo>
                <a:close/>
              </a:path>
            </a:pathLst>
          </a:custGeom>
          <a:blipFill>
            <a:blip r:embed="rId8"/>
            <a:stretch>
              <a:fillRect/>
            </a:stretch>
          </a:blipFill>
        </p:spPr>
        <p:txBody>
          <a:bodyPr/>
          <a:lstStyle/>
          <a:p>
            <a:endParaRPr lang="en-US"/>
          </a:p>
        </p:txBody>
      </p:sp>
      <p:sp>
        <p:nvSpPr>
          <p:cNvPr id="11" name="Freeform 11"/>
          <p:cNvSpPr/>
          <p:nvPr/>
        </p:nvSpPr>
        <p:spPr>
          <a:xfrm>
            <a:off x="11643010" y="2606576"/>
            <a:ext cx="4756733" cy="5073848"/>
          </a:xfrm>
          <a:custGeom>
            <a:avLst/>
            <a:gdLst/>
            <a:ahLst/>
            <a:cxnLst/>
            <a:rect l="l" t="t" r="r" b="b"/>
            <a:pathLst>
              <a:path w="4756733" h="5073848">
                <a:moveTo>
                  <a:pt x="0" y="0"/>
                </a:moveTo>
                <a:lnTo>
                  <a:pt x="4756733" y="0"/>
                </a:lnTo>
                <a:lnTo>
                  <a:pt x="4756733" y="5073848"/>
                </a:lnTo>
                <a:lnTo>
                  <a:pt x="0" y="5073848"/>
                </a:lnTo>
                <a:lnTo>
                  <a:pt x="0" y="0"/>
                </a:lnTo>
                <a:close/>
              </a:path>
            </a:pathLst>
          </a:custGeom>
          <a:blipFill>
            <a:blip r:embed="rId9"/>
            <a:stretch>
              <a:fillRect/>
            </a:stretch>
          </a:blipFill>
        </p:spPr>
        <p:txBody>
          <a:bodyPr/>
          <a:lstStyle/>
          <a:p>
            <a:endParaRPr lang="en-US"/>
          </a:p>
        </p:txBody>
      </p:sp>
      <p:sp>
        <p:nvSpPr>
          <p:cNvPr id="12" name="TextBox 12"/>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
        <p:nvSpPr>
          <p:cNvPr id="13" name="TextBox 13"/>
          <p:cNvSpPr txBox="1"/>
          <p:nvPr/>
        </p:nvSpPr>
        <p:spPr>
          <a:xfrm>
            <a:off x="3582316"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Original image</a:t>
            </a:r>
          </a:p>
        </p:txBody>
      </p:sp>
      <p:sp>
        <p:nvSpPr>
          <p:cNvPr id="14" name="TextBox 14"/>
          <p:cNvSpPr txBox="1"/>
          <p:nvPr/>
        </p:nvSpPr>
        <p:spPr>
          <a:xfrm>
            <a:off x="11927656"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Ordered dithering </a:t>
            </a:r>
          </a:p>
        </p:txBody>
      </p:sp>
      <p:sp>
        <p:nvSpPr>
          <p:cNvPr id="15" name="TextBox 15"/>
          <p:cNvSpPr txBox="1"/>
          <p:nvPr/>
        </p:nvSpPr>
        <p:spPr>
          <a:xfrm>
            <a:off x="1410052" y="1446384"/>
            <a:ext cx="9347133"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THEO THỨ TỰ (ORDERED DITHERING)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1178862" cy="7847344"/>
            <a:chOff x="0" y="0"/>
            <a:chExt cx="15228478" cy="10690097"/>
          </a:xfrm>
        </p:grpSpPr>
        <p:sp>
          <p:nvSpPr>
            <p:cNvPr id="5" name="Freeform 5"/>
            <p:cNvSpPr/>
            <p:nvPr/>
          </p:nvSpPr>
          <p:spPr>
            <a:xfrm>
              <a:off x="31750" y="31750"/>
              <a:ext cx="15164978" cy="10626596"/>
            </a:xfrm>
            <a:custGeom>
              <a:avLst/>
              <a:gdLst/>
              <a:ahLst/>
              <a:cxnLst/>
              <a:rect l="l" t="t" r="r" b="b"/>
              <a:pathLst>
                <a:path w="15164978" h="10626596">
                  <a:moveTo>
                    <a:pt x="15072269" y="10626596"/>
                  </a:moveTo>
                  <a:lnTo>
                    <a:pt x="92710" y="10626596"/>
                  </a:lnTo>
                  <a:cubicBezTo>
                    <a:pt x="41910" y="10626596"/>
                    <a:pt x="0" y="10584686"/>
                    <a:pt x="0" y="10533886"/>
                  </a:cubicBezTo>
                  <a:lnTo>
                    <a:pt x="0" y="92710"/>
                  </a:lnTo>
                  <a:cubicBezTo>
                    <a:pt x="0" y="41910"/>
                    <a:pt x="41910" y="0"/>
                    <a:pt x="92710" y="0"/>
                  </a:cubicBezTo>
                  <a:lnTo>
                    <a:pt x="15070998" y="0"/>
                  </a:lnTo>
                  <a:cubicBezTo>
                    <a:pt x="15121798" y="0"/>
                    <a:pt x="15163709" y="41910"/>
                    <a:pt x="15163709" y="92710"/>
                  </a:cubicBezTo>
                  <a:lnTo>
                    <a:pt x="15163709" y="10532617"/>
                  </a:lnTo>
                  <a:cubicBezTo>
                    <a:pt x="15164978" y="10584686"/>
                    <a:pt x="15123069" y="10626596"/>
                    <a:pt x="15072269" y="10626596"/>
                  </a:cubicBezTo>
                  <a:close/>
                </a:path>
              </a:pathLst>
            </a:custGeom>
            <a:solidFill>
              <a:srgbClr val="FFFEF7"/>
            </a:solidFill>
          </p:spPr>
          <p:txBody>
            <a:bodyPr/>
            <a:lstStyle/>
            <a:p>
              <a:endParaRPr lang="en-US"/>
            </a:p>
          </p:txBody>
        </p:sp>
        <p:sp>
          <p:nvSpPr>
            <p:cNvPr id="6" name="Freeform 6"/>
            <p:cNvSpPr/>
            <p:nvPr/>
          </p:nvSpPr>
          <p:spPr>
            <a:xfrm>
              <a:off x="0" y="0"/>
              <a:ext cx="15228478" cy="10690096"/>
            </a:xfrm>
            <a:custGeom>
              <a:avLst/>
              <a:gdLst/>
              <a:ahLst/>
              <a:cxnLst/>
              <a:rect l="l" t="t" r="r" b="b"/>
              <a:pathLst>
                <a:path w="15228478" h="10690096">
                  <a:moveTo>
                    <a:pt x="15104019" y="59690"/>
                  </a:moveTo>
                  <a:cubicBezTo>
                    <a:pt x="15139578" y="59690"/>
                    <a:pt x="15168789" y="88900"/>
                    <a:pt x="15168789" y="124460"/>
                  </a:cubicBezTo>
                  <a:lnTo>
                    <a:pt x="15168789" y="10565636"/>
                  </a:lnTo>
                  <a:cubicBezTo>
                    <a:pt x="15168789" y="10601196"/>
                    <a:pt x="15139578" y="10630406"/>
                    <a:pt x="15104019" y="10630406"/>
                  </a:cubicBezTo>
                  <a:lnTo>
                    <a:pt x="124460" y="10630406"/>
                  </a:lnTo>
                  <a:cubicBezTo>
                    <a:pt x="88900" y="10630406"/>
                    <a:pt x="59690" y="10601196"/>
                    <a:pt x="59690" y="10565636"/>
                  </a:cubicBezTo>
                  <a:lnTo>
                    <a:pt x="59690" y="124460"/>
                  </a:lnTo>
                  <a:cubicBezTo>
                    <a:pt x="59690" y="88900"/>
                    <a:pt x="88900" y="59690"/>
                    <a:pt x="124460" y="59690"/>
                  </a:cubicBezTo>
                  <a:lnTo>
                    <a:pt x="15104019" y="59690"/>
                  </a:lnTo>
                  <a:moveTo>
                    <a:pt x="15104019" y="0"/>
                  </a:moveTo>
                  <a:lnTo>
                    <a:pt x="124460" y="0"/>
                  </a:lnTo>
                  <a:cubicBezTo>
                    <a:pt x="55880" y="0"/>
                    <a:pt x="0" y="55880"/>
                    <a:pt x="0" y="124460"/>
                  </a:cubicBezTo>
                  <a:lnTo>
                    <a:pt x="0" y="10565636"/>
                  </a:lnTo>
                  <a:cubicBezTo>
                    <a:pt x="0" y="10634217"/>
                    <a:pt x="55880" y="10690096"/>
                    <a:pt x="124460" y="10690096"/>
                  </a:cubicBezTo>
                  <a:lnTo>
                    <a:pt x="15104019" y="10690096"/>
                  </a:lnTo>
                  <a:cubicBezTo>
                    <a:pt x="15172598" y="10690096"/>
                    <a:pt x="15228478" y="10634217"/>
                    <a:pt x="15228478" y="10565636"/>
                  </a:cubicBezTo>
                  <a:lnTo>
                    <a:pt x="15228478" y="124460"/>
                  </a:lnTo>
                  <a:cubicBezTo>
                    <a:pt x="15228478" y="55880"/>
                    <a:pt x="15172598" y="0"/>
                    <a:pt x="15104019" y="0"/>
                  </a:cubicBezTo>
                  <a:close/>
                </a:path>
              </a:pathLst>
            </a:custGeom>
            <a:solidFill>
              <a:srgbClr val="191919"/>
            </a:solidFill>
          </p:spPr>
          <p:txBody>
            <a:bodyPr/>
            <a:lstStyle/>
            <a:p>
              <a:endParaRPr lang="en-US"/>
            </a:p>
          </p:txBody>
        </p:sp>
      </p:grpSp>
      <p:grpSp>
        <p:nvGrpSpPr>
          <p:cNvPr id="7" name="Group 7"/>
          <p:cNvGrpSpPr/>
          <p:nvPr/>
        </p:nvGrpSpPr>
        <p:grpSpPr>
          <a:xfrm>
            <a:off x="12388537" y="1219828"/>
            <a:ext cx="4870545" cy="7847344"/>
            <a:chOff x="0" y="0"/>
            <a:chExt cx="6634932" cy="10690097"/>
          </a:xfrm>
        </p:grpSpPr>
        <p:sp>
          <p:nvSpPr>
            <p:cNvPr id="8" name="Freeform 8"/>
            <p:cNvSpPr/>
            <p:nvPr/>
          </p:nvSpPr>
          <p:spPr>
            <a:xfrm>
              <a:off x="31750" y="31750"/>
              <a:ext cx="6571432" cy="10626596"/>
            </a:xfrm>
            <a:custGeom>
              <a:avLst/>
              <a:gdLst/>
              <a:ahLst/>
              <a:cxnLst/>
              <a:rect l="l" t="t" r="r" b="b"/>
              <a:pathLst>
                <a:path w="6571432" h="10626596">
                  <a:moveTo>
                    <a:pt x="6478722" y="10626596"/>
                  </a:moveTo>
                  <a:lnTo>
                    <a:pt x="92710" y="10626596"/>
                  </a:lnTo>
                  <a:cubicBezTo>
                    <a:pt x="41910" y="10626596"/>
                    <a:pt x="0" y="10584686"/>
                    <a:pt x="0" y="10533886"/>
                  </a:cubicBezTo>
                  <a:lnTo>
                    <a:pt x="0" y="92710"/>
                  </a:lnTo>
                  <a:cubicBezTo>
                    <a:pt x="0" y="41910"/>
                    <a:pt x="41910" y="0"/>
                    <a:pt x="92710" y="0"/>
                  </a:cubicBezTo>
                  <a:lnTo>
                    <a:pt x="6477452" y="0"/>
                  </a:lnTo>
                  <a:cubicBezTo>
                    <a:pt x="6528252" y="0"/>
                    <a:pt x="6570162" y="41910"/>
                    <a:pt x="6570162" y="92710"/>
                  </a:cubicBezTo>
                  <a:lnTo>
                    <a:pt x="6570162" y="10532617"/>
                  </a:lnTo>
                  <a:cubicBezTo>
                    <a:pt x="6571432" y="10584686"/>
                    <a:pt x="6529522" y="10626596"/>
                    <a:pt x="6478722" y="10626596"/>
                  </a:cubicBezTo>
                  <a:close/>
                </a:path>
              </a:pathLst>
            </a:custGeom>
            <a:solidFill>
              <a:srgbClr val="FFFEF7"/>
            </a:solidFill>
          </p:spPr>
          <p:txBody>
            <a:bodyPr/>
            <a:lstStyle/>
            <a:p>
              <a:endParaRPr lang="en-US"/>
            </a:p>
          </p:txBody>
        </p:sp>
        <p:sp>
          <p:nvSpPr>
            <p:cNvPr id="9" name="Freeform 9"/>
            <p:cNvSpPr/>
            <p:nvPr/>
          </p:nvSpPr>
          <p:spPr>
            <a:xfrm>
              <a:off x="0" y="0"/>
              <a:ext cx="6634932" cy="10690096"/>
            </a:xfrm>
            <a:custGeom>
              <a:avLst/>
              <a:gdLst/>
              <a:ahLst/>
              <a:cxnLst/>
              <a:rect l="l" t="t" r="r" b="b"/>
              <a:pathLst>
                <a:path w="6634932" h="10690096">
                  <a:moveTo>
                    <a:pt x="6510472" y="59690"/>
                  </a:moveTo>
                  <a:cubicBezTo>
                    <a:pt x="6546032" y="59690"/>
                    <a:pt x="6575242" y="88900"/>
                    <a:pt x="6575242" y="124460"/>
                  </a:cubicBezTo>
                  <a:lnTo>
                    <a:pt x="6575242" y="10565636"/>
                  </a:lnTo>
                  <a:cubicBezTo>
                    <a:pt x="6575242" y="10601196"/>
                    <a:pt x="6546032" y="10630406"/>
                    <a:pt x="6510472" y="10630406"/>
                  </a:cubicBezTo>
                  <a:lnTo>
                    <a:pt x="124460" y="10630406"/>
                  </a:lnTo>
                  <a:cubicBezTo>
                    <a:pt x="88900" y="10630406"/>
                    <a:pt x="59690" y="10601196"/>
                    <a:pt x="59690" y="10565636"/>
                  </a:cubicBezTo>
                  <a:lnTo>
                    <a:pt x="59690" y="124460"/>
                  </a:lnTo>
                  <a:cubicBezTo>
                    <a:pt x="59690" y="88900"/>
                    <a:pt x="88900" y="59690"/>
                    <a:pt x="124460" y="59690"/>
                  </a:cubicBezTo>
                  <a:lnTo>
                    <a:pt x="6510472" y="59690"/>
                  </a:lnTo>
                  <a:moveTo>
                    <a:pt x="6510472" y="0"/>
                  </a:moveTo>
                  <a:lnTo>
                    <a:pt x="124460" y="0"/>
                  </a:lnTo>
                  <a:cubicBezTo>
                    <a:pt x="55880" y="0"/>
                    <a:pt x="0" y="55880"/>
                    <a:pt x="0" y="124460"/>
                  </a:cubicBezTo>
                  <a:lnTo>
                    <a:pt x="0" y="10565636"/>
                  </a:lnTo>
                  <a:cubicBezTo>
                    <a:pt x="0" y="10634217"/>
                    <a:pt x="55880" y="10690096"/>
                    <a:pt x="124460" y="10690096"/>
                  </a:cubicBezTo>
                  <a:lnTo>
                    <a:pt x="6510472" y="10690096"/>
                  </a:lnTo>
                  <a:cubicBezTo>
                    <a:pt x="6579052" y="10690096"/>
                    <a:pt x="6634932" y="10634217"/>
                    <a:pt x="6634932" y="10565636"/>
                  </a:cubicBezTo>
                  <a:lnTo>
                    <a:pt x="6634932" y="124460"/>
                  </a:lnTo>
                  <a:cubicBezTo>
                    <a:pt x="6634932" y="55880"/>
                    <a:pt x="6579052" y="0"/>
                    <a:pt x="6510472" y="0"/>
                  </a:cubicBezTo>
                  <a:close/>
                </a:path>
              </a:pathLst>
            </a:custGeom>
            <a:solidFill>
              <a:srgbClr val="191919"/>
            </a:solidFill>
          </p:spPr>
          <p:txBody>
            <a:bodyPr/>
            <a:lstStyle/>
            <a:p>
              <a:endParaRPr lang="en-US"/>
            </a:p>
          </p:txBody>
        </p:sp>
      </p:grpSp>
      <p:sp>
        <p:nvSpPr>
          <p:cNvPr id="10" name="AutoShape 10"/>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flipH="1">
            <a:off x="12388537" y="2333067"/>
            <a:ext cx="487076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Freeform 12"/>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496694" y="2671185"/>
            <a:ext cx="10242875" cy="5571656"/>
            <a:chOff x="0" y="0"/>
            <a:chExt cx="2949523" cy="1604406"/>
          </a:xfrm>
        </p:grpSpPr>
        <p:sp>
          <p:nvSpPr>
            <p:cNvPr id="14" name="Freeform 14"/>
            <p:cNvSpPr/>
            <p:nvPr/>
          </p:nvSpPr>
          <p:spPr>
            <a:xfrm>
              <a:off x="0" y="0"/>
              <a:ext cx="2949523" cy="1604406"/>
            </a:xfrm>
            <a:custGeom>
              <a:avLst/>
              <a:gdLst/>
              <a:ahLst/>
              <a:cxnLst/>
              <a:rect l="l" t="t" r="r" b="b"/>
              <a:pathLst>
                <a:path w="2949523" h="1604406">
                  <a:moveTo>
                    <a:pt x="27210" y="0"/>
                  </a:moveTo>
                  <a:lnTo>
                    <a:pt x="2922313" y="0"/>
                  </a:lnTo>
                  <a:cubicBezTo>
                    <a:pt x="2929529" y="0"/>
                    <a:pt x="2936450" y="2867"/>
                    <a:pt x="2941553" y="7970"/>
                  </a:cubicBezTo>
                  <a:cubicBezTo>
                    <a:pt x="2946656" y="13073"/>
                    <a:pt x="2949523" y="19993"/>
                    <a:pt x="2949523" y="27210"/>
                  </a:cubicBezTo>
                  <a:lnTo>
                    <a:pt x="2949523" y="1577196"/>
                  </a:lnTo>
                  <a:cubicBezTo>
                    <a:pt x="2949523" y="1592223"/>
                    <a:pt x="2937340" y="1604406"/>
                    <a:pt x="2922313" y="1604406"/>
                  </a:cubicBezTo>
                  <a:lnTo>
                    <a:pt x="27210" y="1604406"/>
                  </a:lnTo>
                  <a:cubicBezTo>
                    <a:pt x="12182" y="1604406"/>
                    <a:pt x="0" y="1592223"/>
                    <a:pt x="0" y="1577196"/>
                  </a:cubicBezTo>
                  <a:lnTo>
                    <a:pt x="0" y="27210"/>
                  </a:lnTo>
                  <a:cubicBezTo>
                    <a:pt x="0" y="12182"/>
                    <a:pt x="12182" y="0"/>
                    <a:pt x="27210" y="0"/>
                  </a:cubicBezTo>
                  <a:close/>
                </a:path>
              </a:pathLst>
            </a:custGeom>
            <a:solidFill>
              <a:srgbClr val="E6BFE1"/>
            </a:solidFill>
          </p:spPr>
          <p:txBody>
            <a:bodyPr/>
            <a:lstStyle/>
            <a:p>
              <a:endParaRPr lang="en-US"/>
            </a:p>
          </p:txBody>
        </p:sp>
        <p:sp>
          <p:nvSpPr>
            <p:cNvPr id="15" name="TextBox 15"/>
            <p:cNvSpPr txBox="1"/>
            <p:nvPr/>
          </p:nvSpPr>
          <p:spPr>
            <a:xfrm>
              <a:off x="0" y="28575"/>
              <a:ext cx="2949523" cy="1575831"/>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1833876" y="2828367"/>
            <a:ext cx="9568511" cy="3209417"/>
          </a:xfrm>
          <a:prstGeom prst="rect">
            <a:avLst/>
          </a:prstGeom>
        </p:spPr>
        <p:txBody>
          <a:bodyPr lIns="0" tIns="0" rIns="0" bIns="0" rtlCol="0" anchor="t">
            <a:spAutoFit/>
          </a:bodyPr>
          <a:lstStyle/>
          <a:p>
            <a:pPr algn="just">
              <a:lnSpc>
                <a:spcPts val="5133"/>
              </a:lnSpc>
            </a:pPr>
            <a:r>
              <a:rPr lang="en-US" sz="3399">
                <a:solidFill>
                  <a:srgbClr val="000000"/>
                </a:solidFill>
                <a:latin typeface="Quicksand 1"/>
              </a:rPr>
              <a:t>Quá trình này hoạt động bằng cách chọn các mẫu khác nhau từ hình ảnh nhưng những mẫu này tương đối ít mẫu lặp lại từ màu sắc của hình ảnh. Nó có thể được sử dụng với cả hình ảnh thang độ xám và đơn sắc.</a:t>
            </a:r>
          </a:p>
        </p:txBody>
      </p:sp>
      <p:sp>
        <p:nvSpPr>
          <p:cNvPr id="17" name="Freeform 17"/>
          <p:cNvSpPr/>
          <p:nvPr/>
        </p:nvSpPr>
        <p:spPr>
          <a:xfrm>
            <a:off x="12710888" y="3203114"/>
            <a:ext cx="4226062" cy="4507799"/>
          </a:xfrm>
          <a:custGeom>
            <a:avLst/>
            <a:gdLst/>
            <a:ahLst/>
            <a:cxnLst/>
            <a:rect l="l" t="t" r="r" b="b"/>
            <a:pathLst>
              <a:path w="4226062" h="4507799">
                <a:moveTo>
                  <a:pt x="0" y="0"/>
                </a:moveTo>
                <a:lnTo>
                  <a:pt x="4226062" y="0"/>
                </a:lnTo>
                <a:lnTo>
                  <a:pt x="4226062" y="4507799"/>
                </a:lnTo>
                <a:lnTo>
                  <a:pt x="0" y="4507799"/>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410052" y="1455909"/>
            <a:ext cx="10500817" cy="639445"/>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Krabuler Bold"/>
              </a:rPr>
              <a:t>PHỐI MÀU FLOYD-STEINBERG (FLOYD-STEINBERG DITHERING)</a:t>
            </a:r>
          </a:p>
        </p:txBody>
      </p:sp>
      <p:sp>
        <p:nvSpPr>
          <p:cNvPr id="19" name="TextBox 19"/>
          <p:cNvSpPr txBox="1"/>
          <p:nvPr/>
        </p:nvSpPr>
        <p:spPr>
          <a:xfrm>
            <a:off x="12844264" y="1465434"/>
            <a:ext cx="4016881" cy="58039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Paytone One"/>
              </a:rPr>
              <a:t>ẢNH GỐC</a:t>
            </a:r>
          </a:p>
        </p:txBody>
      </p:sp>
      <p:sp>
        <p:nvSpPr>
          <p:cNvPr id="20" name="TextBox 20"/>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5595465" y="2660704"/>
            <a:ext cx="7558595" cy="5637764"/>
          </a:xfrm>
          <a:custGeom>
            <a:avLst/>
            <a:gdLst/>
            <a:ahLst/>
            <a:cxnLst/>
            <a:rect l="l" t="t" r="r" b="b"/>
            <a:pathLst>
              <a:path w="7558595" h="5637764">
                <a:moveTo>
                  <a:pt x="0" y="0"/>
                </a:moveTo>
                <a:lnTo>
                  <a:pt x="7558595" y="0"/>
                </a:lnTo>
                <a:lnTo>
                  <a:pt x="7558595" y="5637764"/>
                </a:lnTo>
                <a:lnTo>
                  <a:pt x="0" y="5637764"/>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
        <p:nvSpPr>
          <p:cNvPr id="11" name="TextBox 11"/>
          <p:cNvSpPr txBox="1"/>
          <p:nvPr/>
        </p:nvSpPr>
        <p:spPr>
          <a:xfrm>
            <a:off x="1028700" y="4899196"/>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Original image</a:t>
            </a:r>
          </a:p>
        </p:txBody>
      </p:sp>
      <p:sp>
        <p:nvSpPr>
          <p:cNvPr id="12" name="TextBox 12"/>
          <p:cNvSpPr txBox="1"/>
          <p:nvPr/>
        </p:nvSpPr>
        <p:spPr>
          <a:xfrm>
            <a:off x="13730287" y="4599158"/>
            <a:ext cx="3529013" cy="1180465"/>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Floyd-Steinberg dithering </a:t>
            </a:r>
          </a:p>
        </p:txBody>
      </p:sp>
      <p:sp>
        <p:nvSpPr>
          <p:cNvPr id="13" name="TextBox 13"/>
          <p:cNvSpPr txBox="1"/>
          <p:nvPr/>
        </p:nvSpPr>
        <p:spPr>
          <a:xfrm>
            <a:off x="1410052" y="1455909"/>
            <a:ext cx="10500817" cy="639445"/>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Krabuler Bold"/>
              </a:rPr>
              <a:t>PHỐI MÀU FLOYD-STEINBERG (FLOYD-STEINBERG DITHERING)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7699899"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3. ỨNG DỤNG</a:t>
            </a:r>
          </a:p>
        </p:txBody>
      </p:sp>
      <p:sp>
        <p:nvSpPr>
          <p:cNvPr id="10" name="TextBox 10"/>
          <p:cNvSpPr txBox="1"/>
          <p:nvPr/>
        </p:nvSpPr>
        <p:spPr>
          <a:xfrm>
            <a:off x="1410052" y="1465434"/>
            <a:ext cx="12471695" cy="629920"/>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Quicksand 1 Bold"/>
              </a:rPr>
              <a:t>ỨNG DỤNG CỦA KỸ THUẬT PHỐI MÀU TRONG THỰC TẾ</a:t>
            </a:r>
          </a:p>
        </p:txBody>
      </p:sp>
      <p:sp>
        <p:nvSpPr>
          <p:cNvPr id="11" name="TextBox 11"/>
          <p:cNvSpPr txBox="1"/>
          <p:nvPr/>
        </p:nvSpPr>
        <p:spPr>
          <a:xfrm>
            <a:off x="1896588" y="2568778"/>
            <a:ext cx="14899052" cy="2537460"/>
          </a:xfrm>
          <a:prstGeom prst="rect">
            <a:avLst/>
          </a:prstGeom>
        </p:spPr>
        <p:txBody>
          <a:bodyPr lIns="0" tIns="0" rIns="0" bIns="0" rtlCol="0" anchor="t">
            <a:spAutoFit/>
          </a:bodyPr>
          <a:lstStyle/>
          <a:p>
            <a:pPr algn="just">
              <a:lnSpc>
                <a:spcPts val="5039"/>
              </a:lnSpc>
            </a:pPr>
            <a:r>
              <a:rPr lang="en-US" sz="3599">
                <a:solidFill>
                  <a:srgbClr val="000000"/>
                </a:solidFill>
                <a:latin typeface="Quicksand 1"/>
              </a:rPr>
              <a:t>Hiển thị đồ họa một cách chính xác là một trong những ứng dụng phổ biến nhất của phối màu. Ví dụ: chúng ta có thể hiển thị một hình ảnh chứa hàng triệu màu trong phần cứng có khả năng hiển thị 256 màu cùng một lúc bằng cách sử dụng phối màu.</a:t>
            </a:r>
          </a:p>
        </p:txBody>
      </p:sp>
      <p:sp>
        <p:nvSpPr>
          <p:cNvPr id="12" name="TextBox 12"/>
          <p:cNvSpPr txBox="1"/>
          <p:nvPr/>
        </p:nvSpPr>
        <p:spPr>
          <a:xfrm>
            <a:off x="1896588" y="5415685"/>
            <a:ext cx="14899052" cy="2537460"/>
          </a:xfrm>
          <a:prstGeom prst="rect">
            <a:avLst/>
          </a:prstGeom>
        </p:spPr>
        <p:txBody>
          <a:bodyPr lIns="0" tIns="0" rIns="0" bIns="0" rtlCol="0" anchor="t">
            <a:spAutoFit/>
          </a:bodyPr>
          <a:lstStyle/>
          <a:p>
            <a:pPr algn="just">
              <a:lnSpc>
                <a:spcPts val="5039"/>
              </a:lnSpc>
            </a:pPr>
            <a:r>
              <a:rPr lang="en-US" sz="3599">
                <a:solidFill>
                  <a:srgbClr val="000000"/>
                </a:solidFill>
                <a:latin typeface="Quicksand 1"/>
              </a:rPr>
              <a:t>Khi nói đến việc tiết kiệm bộ nhớ và dung lượng trên đĩa, phối màu có thể hữu ích bằng cách tránh tạo dải. Ngoài ra còn có nhiều lợi ích khác nhau như phối màu giúp truyền dữ liệu nhanh chóng bằng cách giảm kích thước tín hiệu và hình ảnh.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7699899"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3. ỨNG DỤNG</a:t>
            </a:r>
          </a:p>
        </p:txBody>
      </p:sp>
      <p:sp>
        <p:nvSpPr>
          <p:cNvPr id="10" name="TextBox 10"/>
          <p:cNvSpPr txBox="1"/>
          <p:nvPr/>
        </p:nvSpPr>
        <p:spPr>
          <a:xfrm>
            <a:off x="1410052" y="1465434"/>
            <a:ext cx="12471695" cy="629920"/>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Quicksand 1 Bold"/>
              </a:rPr>
              <a:t>ỨNG DỤNG CỦA KỸ THUẬT PHỐI MÀU TRONG THỰC TẾ</a:t>
            </a:r>
          </a:p>
        </p:txBody>
      </p:sp>
      <p:sp>
        <p:nvSpPr>
          <p:cNvPr id="11" name="TextBox 11"/>
          <p:cNvSpPr txBox="1"/>
          <p:nvPr/>
        </p:nvSpPr>
        <p:spPr>
          <a:xfrm>
            <a:off x="1896588" y="3198495"/>
            <a:ext cx="14899052" cy="3813810"/>
          </a:xfrm>
          <a:prstGeom prst="rect">
            <a:avLst/>
          </a:prstGeom>
        </p:spPr>
        <p:txBody>
          <a:bodyPr lIns="0" tIns="0" rIns="0" bIns="0" rtlCol="0" anchor="t">
            <a:spAutoFit/>
          </a:bodyPr>
          <a:lstStyle/>
          <a:p>
            <a:pPr algn="just">
              <a:lnSpc>
                <a:spcPts val="5039"/>
              </a:lnSpc>
            </a:pPr>
            <a:r>
              <a:rPr lang="en-US" sz="3599">
                <a:solidFill>
                  <a:srgbClr val="000000"/>
                </a:solidFill>
                <a:latin typeface="Quicksand 1"/>
              </a:rPr>
              <a:t>GIF có thể được coi là một video có kích thước nhỏ trong đó các hình ảnh được xâu chuỗi để hiển thị sự thay đổi trong khung hình. Phối màu trở nên rất hữu ích trong việc tạo ảnh gif vì nó hữu ích trong việc giảm kích thước hình ảnh, mang lại tốc độ phù hợp cho nhiều loại hình ảnh trong khung hình và cũng hữu ích trong việc quản lý chất lượng hình ảnh.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7699899"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3. ỨNG DỤNG</a:t>
            </a:r>
          </a:p>
        </p:txBody>
      </p:sp>
      <p:sp>
        <p:nvSpPr>
          <p:cNvPr id="10" name="TextBox 10"/>
          <p:cNvSpPr txBox="1"/>
          <p:nvPr/>
        </p:nvSpPr>
        <p:spPr>
          <a:xfrm>
            <a:off x="1410052" y="1465434"/>
            <a:ext cx="12471695" cy="629920"/>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Quicksand 1 Bold"/>
              </a:rPr>
              <a:t>ỨNG DỤNG CỦA KỸ THUẬT PHỐI MÀU TRONG THỰC TẾ</a:t>
            </a:r>
          </a:p>
        </p:txBody>
      </p:sp>
      <p:sp>
        <p:nvSpPr>
          <p:cNvPr id="11" name="TextBox 11"/>
          <p:cNvSpPr txBox="1"/>
          <p:nvPr/>
        </p:nvSpPr>
        <p:spPr>
          <a:xfrm>
            <a:off x="1896588" y="3198495"/>
            <a:ext cx="14899052" cy="3175635"/>
          </a:xfrm>
          <a:prstGeom prst="rect">
            <a:avLst/>
          </a:prstGeom>
        </p:spPr>
        <p:txBody>
          <a:bodyPr lIns="0" tIns="0" rIns="0" bIns="0" rtlCol="0" anchor="t">
            <a:spAutoFit/>
          </a:bodyPr>
          <a:lstStyle/>
          <a:p>
            <a:pPr algn="just">
              <a:lnSpc>
                <a:spcPts val="5039"/>
              </a:lnSpc>
            </a:pPr>
            <a:r>
              <a:rPr lang="en-US" sz="3599">
                <a:solidFill>
                  <a:srgbClr val="000000"/>
                </a:solidFill>
                <a:latin typeface="Quicksand 1"/>
              </a:rPr>
              <a:t>Có thể sử dụng quy trình phối màu để tránh hiện tượng tạo dải màu. Hãy lấy một ví dụ về bảng màu có khả năng chỉ hiển thị hai sắc thái đỏ và cần phải hiển thị một hình ảnh có 16 sắc thái đỏ. Chúng ta có thể sử dụng Dithering để tạo các gradient bằng cách thay đổi khoảng cách giữa các sắc thái này để hiển thị hình ảnh.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028700"/>
            <a:ext cx="16634828" cy="8229600"/>
            <a:chOff x="0" y="0"/>
            <a:chExt cx="22660903" cy="11210827"/>
          </a:xfrm>
        </p:grpSpPr>
        <p:sp>
          <p:nvSpPr>
            <p:cNvPr id="5" name="Freeform 5"/>
            <p:cNvSpPr/>
            <p:nvPr/>
          </p:nvSpPr>
          <p:spPr>
            <a:xfrm>
              <a:off x="31750" y="31750"/>
              <a:ext cx="22597404" cy="11147327"/>
            </a:xfrm>
            <a:custGeom>
              <a:avLst/>
              <a:gdLst/>
              <a:ahLst/>
              <a:cxnLst/>
              <a:rect l="l" t="t" r="r" b="b"/>
              <a:pathLst>
                <a:path w="22597404" h="11147327">
                  <a:moveTo>
                    <a:pt x="22504693" y="11147327"/>
                  </a:moveTo>
                  <a:lnTo>
                    <a:pt x="92710" y="11147327"/>
                  </a:lnTo>
                  <a:cubicBezTo>
                    <a:pt x="41910" y="11147327"/>
                    <a:pt x="0" y="11105417"/>
                    <a:pt x="0" y="11054617"/>
                  </a:cubicBezTo>
                  <a:lnTo>
                    <a:pt x="0" y="92710"/>
                  </a:lnTo>
                  <a:cubicBezTo>
                    <a:pt x="0" y="41910"/>
                    <a:pt x="41910" y="0"/>
                    <a:pt x="92710" y="0"/>
                  </a:cubicBezTo>
                  <a:lnTo>
                    <a:pt x="22503423" y="0"/>
                  </a:lnTo>
                  <a:cubicBezTo>
                    <a:pt x="22554223" y="0"/>
                    <a:pt x="22596134" y="41910"/>
                    <a:pt x="22596134" y="92710"/>
                  </a:cubicBezTo>
                  <a:lnTo>
                    <a:pt x="22596134" y="11053347"/>
                  </a:lnTo>
                  <a:cubicBezTo>
                    <a:pt x="22597404" y="11105417"/>
                    <a:pt x="22555493" y="11147327"/>
                    <a:pt x="22504693" y="11147327"/>
                  </a:cubicBezTo>
                  <a:close/>
                </a:path>
              </a:pathLst>
            </a:custGeom>
            <a:solidFill>
              <a:srgbClr val="FFFEF7"/>
            </a:solidFill>
          </p:spPr>
          <p:txBody>
            <a:bodyPr/>
            <a:lstStyle/>
            <a:p>
              <a:endParaRPr lang="en-US"/>
            </a:p>
          </p:txBody>
        </p:sp>
        <p:sp>
          <p:nvSpPr>
            <p:cNvPr id="6" name="Freeform 6"/>
            <p:cNvSpPr/>
            <p:nvPr/>
          </p:nvSpPr>
          <p:spPr>
            <a:xfrm>
              <a:off x="0" y="0"/>
              <a:ext cx="22660904" cy="11210827"/>
            </a:xfrm>
            <a:custGeom>
              <a:avLst/>
              <a:gdLst/>
              <a:ahLst/>
              <a:cxnLst/>
              <a:rect l="l" t="t" r="r" b="b"/>
              <a:pathLst>
                <a:path w="22660904" h="11210827">
                  <a:moveTo>
                    <a:pt x="22536443" y="59690"/>
                  </a:moveTo>
                  <a:cubicBezTo>
                    <a:pt x="22572004" y="59690"/>
                    <a:pt x="22601213" y="88900"/>
                    <a:pt x="22601213" y="124460"/>
                  </a:cubicBezTo>
                  <a:lnTo>
                    <a:pt x="22601213" y="11086367"/>
                  </a:lnTo>
                  <a:cubicBezTo>
                    <a:pt x="22601213" y="11121927"/>
                    <a:pt x="22572004" y="11151136"/>
                    <a:pt x="22536443" y="11151136"/>
                  </a:cubicBezTo>
                  <a:lnTo>
                    <a:pt x="124460" y="11151136"/>
                  </a:lnTo>
                  <a:cubicBezTo>
                    <a:pt x="88900" y="11151136"/>
                    <a:pt x="59690" y="11121927"/>
                    <a:pt x="59690" y="11086367"/>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1086367"/>
                  </a:lnTo>
                  <a:cubicBezTo>
                    <a:pt x="0" y="11154947"/>
                    <a:pt x="55880" y="11210827"/>
                    <a:pt x="124460" y="11210827"/>
                  </a:cubicBezTo>
                  <a:lnTo>
                    <a:pt x="22536443" y="11210827"/>
                  </a:lnTo>
                  <a:cubicBezTo>
                    <a:pt x="22605023" y="11210827"/>
                    <a:pt x="22660904" y="11154947"/>
                    <a:pt x="22660904" y="11086367"/>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4263946" y="2533092"/>
            <a:ext cx="10164335" cy="6513353"/>
          </a:xfrm>
          <a:custGeom>
            <a:avLst/>
            <a:gdLst/>
            <a:ahLst/>
            <a:cxnLst/>
            <a:rect l="l" t="t" r="r" b="b"/>
            <a:pathLst>
              <a:path w="10164335" h="6513353">
                <a:moveTo>
                  <a:pt x="0" y="0"/>
                </a:moveTo>
                <a:lnTo>
                  <a:pt x="10164336" y="0"/>
                </a:lnTo>
                <a:lnTo>
                  <a:pt x="10164336" y="6513353"/>
                </a:lnTo>
                <a:lnTo>
                  <a:pt x="0" y="6513353"/>
                </a:lnTo>
                <a:lnTo>
                  <a:pt x="0" y="0"/>
                </a:lnTo>
                <a:close/>
              </a:path>
            </a:pathLst>
          </a:custGeom>
          <a:blipFill>
            <a:blip r:embed="rId6"/>
            <a:stretch>
              <a:fillRect/>
            </a:stretch>
          </a:blipFill>
        </p:spPr>
        <p:txBody>
          <a:bodyPr/>
          <a:lstStyle/>
          <a:p>
            <a:endParaRPr lang="en-US"/>
          </a:p>
        </p:txBody>
      </p:sp>
      <p:sp>
        <p:nvSpPr>
          <p:cNvPr id="10" name="TextBox 10"/>
          <p:cNvSpPr txBox="1"/>
          <p:nvPr/>
        </p:nvSpPr>
        <p:spPr>
          <a:xfrm>
            <a:off x="858919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3. VÍ DỤ</a:t>
            </a:r>
          </a:p>
        </p:txBody>
      </p:sp>
      <p:sp>
        <p:nvSpPr>
          <p:cNvPr id="11" name="TextBox 11"/>
          <p:cNvSpPr txBox="1"/>
          <p:nvPr/>
        </p:nvSpPr>
        <p:spPr>
          <a:xfrm>
            <a:off x="1410052" y="1465434"/>
            <a:ext cx="12471695" cy="629920"/>
          </a:xfrm>
          <a:prstGeom prst="rect">
            <a:avLst/>
          </a:prstGeom>
        </p:spPr>
        <p:txBody>
          <a:bodyPr lIns="0" tIns="0" rIns="0" bIns="0" rtlCol="0" anchor="t">
            <a:spAutoFit/>
          </a:bodyPr>
          <a:lstStyle/>
          <a:p>
            <a:pPr>
              <a:lnSpc>
                <a:spcPts val="5179"/>
              </a:lnSpc>
              <a:spcBef>
                <a:spcPct val="0"/>
              </a:spcBef>
            </a:pPr>
            <a:r>
              <a:rPr lang="en-US" sz="3699">
                <a:solidFill>
                  <a:srgbClr val="000000"/>
                </a:solidFill>
                <a:latin typeface="Quicksand 1 Bold"/>
              </a:rPr>
              <a:t>VÍ DỤ PHỐI MÀU NGẪU NHIÊN TRONG PYTHON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29419" y="2879738"/>
            <a:ext cx="2351939" cy="2263762"/>
            <a:chOff x="30480" y="591820"/>
            <a:chExt cx="12736830" cy="12259310"/>
          </a:xfrm>
        </p:grpSpPr>
        <p:sp>
          <p:nvSpPr>
            <p:cNvPr id="3" name="Freeform 3"/>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t="-9431" r="243" b="837"/>
              </a:stretch>
            </a:blipFill>
          </p:spPr>
          <p:txBody>
            <a:bodyPr/>
            <a:lstStyle/>
            <a:p>
              <a:endParaRPr lang="en-US"/>
            </a:p>
          </p:txBody>
        </p:sp>
      </p:grpSp>
      <p:grpSp>
        <p:nvGrpSpPr>
          <p:cNvPr id="4" name="Group 4"/>
          <p:cNvGrpSpPr>
            <a:grpSpLocks noChangeAspect="1"/>
          </p:cNvGrpSpPr>
          <p:nvPr/>
        </p:nvGrpSpPr>
        <p:grpSpPr>
          <a:xfrm>
            <a:off x="2791112" y="2795884"/>
            <a:ext cx="2140982" cy="2060713"/>
            <a:chOff x="30480" y="591820"/>
            <a:chExt cx="12736830" cy="12259310"/>
          </a:xfrm>
        </p:grpSpPr>
        <p:sp>
          <p:nvSpPr>
            <p:cNvPr id="5" name="Freeform 5"/>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3"/>
              <a:stretch>
                <a:fillRect l="-243" t="-9431" r="243" b="837"/>
              </a:stretch>
            </a:blipFill>
          </p:spPr>
          <p:txBody>
            <a:bodyPr/>
            <a:lstStyle/>
            <a:p>
              <a:endParaRPr lang="en-US"/>
            </a:p>
          </p:txBody>
        </p:sp>
      </p:grpSp>
      <p:grpSp>
        <p:nvGrpSpPr>
          <p:cNvPr id="6" name="Group 6"/>
          <p:cNvGrpSpPr>
            <a:grpSpLocks noChangeAspect="1"/>
          </p:cNvGrpSpPr>
          <p:nvPr/>
        </p:nvGrpSpPr>
        <p:grpSpPr>
          <a:xfrm>
            <a:off x="14366144" y="2879738"/>
            <a:ext cx="2263762" cy="2263762"/>
            <a:chOff x="0" y="0"/>
            <a:chExt cx="12700000" cy="12700000"/>
          </a:xfrm>
        </p:grpSpPr>
        <p:sp>
          <p:nvSpPr>
            <p:cNvPr id="7" name="Freeform 7"/>
            <p:cNvSpPr/>
            <p:nvPr/>
          </p:nvSpPr>
          <p:spPr>
            <a:xfrm>
              <a:off x="-11430" y="857250"/>
              <a:ext cx="13009880" cy="11644630"/>
            </a:xfrm>
            <a:custGeom>
              <a:avLst/>
              <a:gdLst/>
              <a:ahLst/>
              <a:cxnLst/>
              <a:rect l="l" t="t" r="r" b="b"/>
              <a:pathLst>
                <a:path w="13009880" h="1164463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blipFill>
              <a:blip r:embed="rId4"/>
              <a:stretch>
                <a:fillRect t="-3869" b="-3869"/>
              </a:stretch>
            </a:blipFill>
          </p:spPr>
          <p:txBody>
            <a:bodyPr/>
            <a:lstStyle/>
            <a:p>
              <a:endParaRPr lang="en-US"/>
            </a:p>
          </p:txBody>
        </p:sp>
      </p:grpSp>
      <p:sp>
        <p:nvSpPr>
          <p:cNvPr id="8" name="Freeform 8"/>
          <p:cNvSpPr/>
          <p:nvPr/>
        </p:nvSpPr>
        <p:spPr>
          <a:xfrm>
            <a:off x="7051433" y="-68578"/>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10800000">
            <a:off x="-4098675" y="8905418"/>
            <a:ext cx="9279203" cy="2078243"/>
          </a:xfrm>
          <a:custGeom>
            <a:avLst/>
            <a:gdLst/>
            <a:ahLst/>
            <a:cxnLst/>
            <a:rect l="l" t="t" r="r" b="b"/>
            <a:pathLst>
              <a:path w="9279203" h="2078243">
                <a:moveTo>
                  <a:pt x="0" y="0"/>
                </a:moveTo>
                <a:lnTo>
                  <a:pt x="9279203" y="0"/>
                </a:lnTo>
                <a:lnTo>
                  <a:pt x="9279203" y="2078242"/>
                </a:lnTo>
                <a:lnTo>
                  <a:pt x="0" y="2078242"/>
                </a:lnTo>
                <a:lnTo>
                  <a:pt x="0" y="0"/>
                </a:lnTo>
                <a:close/>
              </a:path>
            </a:pathLst>
          </a:custGeom>
          <a:blipFill>
            <a:blip r:embed="rId5">
              <a:extLst>
                <a:ext uri="{96DAC541-7B7A-43D3-8B79-37D633B846F1}">
                  <asvg:svgBlip xmlns:asvg="http://schemas.microsoft.com/office/drawing/2016/SVG/main" r:embed="rId6"/>
                </a:ext>
              </a:extLst>
            </a:blip>
            <a:stretch>
              <a:fillRect l="-62081"/>
            </a:stretch>
          </a:blipFill>
        </p:spPr>
        <p:txBody>
          <a:bodyPr/>
          <a:lstStyle/>
          <a:p>
            <a:endParaRPr lang="en-US"/>
          </a:p>
        </p:txBody>
      </p:sp>
      <p:sp>
        <p:nvSpPr>
          <p:cNvPr id="10" name="Freeform 10"/>
          <p:cNvSpPr/>
          <p:nvPr/>
        </p:nvSpPr>
        <p:spPr>
          <a:xfrm rot="-1568932">
            <a:off x="749343" y="1536885"/>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4748256" y="6856667"/>
            <a:ext cx="3539744" cy="3430333"/>
          </a:xfrm>
          <a:custGeom>
            <a:avLst/>
            <a:gdLst/>
            <a:ahLst/>
            <a:cxnLst/>
            <a:rect l="l" t="t" r="r" b="b"/>
            <a:pathLst>
              <a:path w="3539744" h="3430333">
                <a:moveTo>
                  <a:pt x="0" y="0"/>
                </a:moveTo>
                <a:lnTo>
                  <a:pt x="3539744" y="0"/>
                </a:lnTo>
                <a:lnTo>
                  <a:pt x="3539744" y="3430333"/>
                </a:lnTo>
                <a:lnTo>
                  <a:pt x="0" y="34303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rot="240727">
            <a:off x="2631622" y="195420"/>
            <a:ext cx="1162426" cy="1666560"/>
          </a:xfrm>
          <a:custGeom>
            <a:avLst/>
            <a:gdLst/>
            <a:ahLst/>
            <a:cxnLst/>
            <a:rect l="l" t="t" r="r" b="b"/>
            <a:pathLst>
              <a:path w="1162426" h="1666560">
                <a:moveTo>
                  <a:pt x="0" y="0"/>
                </a:moveTo>
                <a:lnTo>
                  <a:pt x="1162425" y="0"/>
                </a:lnTo>
                <a:lnTo>
                  <a:pt x="1162425" y="1666560"/>
                </a:lnTo>
                <a:lnTo>
                  <a:pt x="0" y="16665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5455580" y="998232"/>
            <a:ext cx="7699617" cy="1519556"/>
          </a:xfrm>
          <a:prstGeom prst="rect">
            <a:avLst/>
          </a:prstGeom>
        </p:spPr>
        <p:txBody>
          <a:bodyPr lIns="0" tIns="0" rIns="0" bIns="0" rtlCol="0" anchor="t">
            <a:spAutoFit/>
          </a:bodyPr>
          <a:lstStyle/>
          <a:p>
            <a:pPr algn="ctr">
              <a:lnSpc>
                <a:spcPts val="12319"/>
              </a:lnSpc>
              <a:spcBef>
                <a:spcPct val="0"/>
              </a:spcBef>
            </a:pPr>
            <a:r>
              <a:rPr lang="en-US" sz="8799">
                <a:solidFill>
                  <a:srgbClr val="000000"/>
                </a:solidFill>
                <a:latin typeface="Krabuler"/>
              </a:rPr>
              <a:t>The team</a:t>
            </a:r>
          </a:p>
        </p:txBody>
      </p:sp>
      <p:sp>
        <p:nvSpPr>
          <p:cNvPr id="14" name="TextBox 14"/>
          <p:cNvSpPr txBox="1"/>
          <p:nvPr/>
        </p:nvSpPr>
        <p:spPr>
          <a:xfrm>
            <a:off x="13571674" y="5399650"/>
            <a:ext cx="3950104" cy="628254"/>
          </a:xfrm>
          <a:prstGeom prst="rect">
            <a:avLst/>
          </a:prstGeom>
        </p:spPr>
        <p:txBody>
          <a:bodyPr lIns="0" tIns="0" rIns="0" bIns="0" rtlCol="0" anchor="t">
            <a:spAutoFit/>
          </a:bodyPr>
          <a:lstStyle/>
          <a:p>
            <a:pPr algn="ctr">
              <a:lnSpc>
                <a:spcPts val="5149"/>
              </a:lnSpc>
              <a:spcBef>
                <a:spcPct val="0"/>
              </a:spcBef>
            </a:pPr>
            <a:r>
              <a:rPr lang="en-US" sz="3677">
                <a:solidFill>
                  <a:srgbClr val="000000"/>
                </a:solidFill>
                <a:latin typeface="Krabuler"/>
              </a:rPr>
              <a:t>Bùi Nhật Minh</a:t>
            </a:r>
          </a:p>
        </p:txBody>
      </p:sp>
      <p:sp>
        <p:nvSpPr>
          <p:cNvPr id="15" name="TextBox 15"/>
          <p:cNvSpPr txBox="1"/>
          <p:nvPr/>
        </p:nvSpPr>
        <p:spPr>
          <a:xfrm>
            <a:off x="10481358" y="8592988"/>
            <a:ext cx="3962688" cy="628254"/>
          </a:xfrm>
          <a:prstGeom prst="rect">
            <a:avLst/>
          </a:prstGeom>
        </p:spPr>
        <p:txBody>
          <a:bodyPr lIns="0" tIns="0" rIns="0" bIns="0" rtlCol="0" anchor="t">
            <a:spAutoFit/>
          </a:bodyPr>
          <a:lstStyle/>
          <a:p>
            <a:pPr algn="ctr">
              <a:lnSpc>
                <a:spcPts val="5149"/>
              </a:lnSpc>
              <a:spcBef>
                <a:spcPct val="0"/>
              </a:spcBef>
            </a:pPr>
            <a:r>
              <a:rPr lang="en-US" sz="3677">
                <a:solidFill>
                  <a:srgbClr val="000000"/>
                </a:solidFill>
                <a:latin typeface="Krabuler Bold"/>
              </a:rPr>
              <a:t>Trần Bá Quang</a:t>
            </a:r>
          </a:p>
        </p:txBody>
      </p:sp>
      <p:sp>
        <p:nvSpPr>
          <p:cNvPr id="16" name="TextBox 16"/>
          <p:cNvSpPr txBox="1"/>
          <p:nvPr/>
        </p:nvSpPr>
        <p:spPr>
          <a:xfrm>
            <a:off x="2138352" y="6145228"/>
            <a:ext cx="3425147" cy="461595"/>
          </a:xfrm>
          <a:prstGeom prst="rect">
            <a:avLst/>
          </a:prstGeom>
        </p:spPr>
        <p:txBody>
          <a:bodyPr lIns="0" tIns="0" rIns="0" bIns="0" rtlCol="0" anchor="t">
            <a:spAutoFit/>
          </a:bodyPr>
          <a:lstStyle/>
          <a:p>
            <a:pPr algn="ctr">
              <a:lnSpc>
                <a:spcPts val="3764"/>
              </a:lnSpc>
              <a:spcBef>
                <a:spcPct val="0"/>
              </a:spcBef>
            </a:pPr>
            <a:r>
              <a:rPr lang="en-US" sz="2688" spc="96">
                <a:solidFill>
                  <a:srgbClr val="000000"/>
                </a:solidFill>
                <a:latin typeface="Krabuler Italics"/>
              </a:rPr>
              <a:t>Member</a:t>
            </a:r>
          </a:p>
        </p:txBody>
      </p:sp>
      <p:sp>
        <p:nvSpPr>
          <p:cNvPr id="17" name="TextBox 17"/>
          <p:cNvSpPr txBox="1"/>
          <p:nvPr/>
        </p:nvSpPr>
        <p:spPr>
          <a:xfrm>
            <a:off x="13834153" y="6182913"/>
            <a:ext cx="3425147" cy="461595"/>
          </a:xfrm>
          <a:prstGeom prst="rect">
            <a:avLst/>
          </a:prstGeom>
        </p:spPr>
        <p:txBody>
          <a:bodyPr lIns="0" tIns="0" rIns="0" bIns="0" rtlCol="0" anchor="t">
            <a:spAutoFit/>
          </a:bodyPr>
          <a:lstStyle/>
          <a:p>
            <a:pPr algn="ctr">
              <a:lnSpc>
                <a:spcPts val="3764"/>
              </a:lnSpc>
              <a:spcBef>
                <a:spcPct val="0"/>
              </a:spcBef>
            </a:pPr>
            <a:r>
              <a:rPr lang="en-US" sz="2688" spc="96">
                <a:solidFill>
                  <a:srgbClr val="000000"/>
                </a:solidFill>
                <a:latin typeface="Krabuler Italics"/>
              </a:rPr>
              <a:t>Member</a:t>
            </a:r>
          </a:p>
        </p:txBody>
      </p:sp>
      <p:sp>
        <p:nvSpPr>
          <p:cNvPr id="18" name="TextBox 18"/>
          <p:cNvSpPr txBox="1"/>
          <p:nvPr/>
        </p:nvSpPr>
        <p:spPr>
          <a:xfrm>
            <a:off x="7435489" y="5432860"/>
            <a:ext cx="4042662" cy="628254"/>
          </a:xfrm>
          <a:prstGeom prst="rect">
            <a:avLst/>
          </a:prstGeom>
        </p:spPr>
        <p:txBody>
          <a:bodyPr lIns="0" tIns="0" rIns="0" bIns="0" rtlCol="0" anchor="t">
            <a:spAutoFit/>
          </a:bodyPr>
          <a:lstStyle/>
          <a:p>
            <a:pPr algn="ctr">
              <a:lnSpc>
                <a:spcPts val="5149"/>
              </a:lnSpc>
              <a:spcBef>
                <a:spcPct val="0"/>
              </a:spcBef>
            </a:pPr>
            <a:r>
              <a:rPr lang="en-US" sz="3677">
                <a:solidFill>
                  <a:srgbClr val="000000"/>
                </a:solidFill>
                <a:latin typeface="Krabuler Bold"/>
              </a:rPr>
              <a:t>Nguyễn Văn Long</a:t>
            </a:r>
          </a:p>
        </p:txBody>
      </p:sp>
      <p:sp>
        <p:nvSpPr>
          <p:cNvPr id="19" name="TextBox 19"/>
          <p:cNvSpPr txBox="1"/>
          <p:nvPr/>
        </p:nvSpPr>
        <p:spPr>
          <a:xfrm>
            <a:off x="7744247" y="6167301"/>
            <a:ext cx="3425147" cy="461595"/>
          </a:xfrm>
          <a:prstGeom prst="rect">
            <a:avLst/>
          </a:prstGeom>
        </p:spPr>
        <p:txBody>
          <a:bodyPr lIns="0" tIns="0" rIns="0" bIns="0" rtlCol="0" anchor="t">
            <a:spAutoFit/>
          </a:bodyPr>
          <a:lstStyle/>
          <a:p>
            <a:pPr algn="ctr">
              <a:lnSpc>
                <a:spcPts val="3764"/>
              </a:lnSpc>
              <a:spcBef>
                <a:spcPct val="0"/>
              </a:spcBef>
            </a:pPr>
            <a:r>
              <a:rPr lang="en-US" sz="2688" spc="96">
                <a:solidFill>
                  <a:srgbClr val="000000"/>
                </a:solidFill>
                <a:latin typeface="Krabuler Italics"/>
              </a:rPr>
              <a:t>Leader</a:t>
            </a:r>
          </a:p>
        </p:txBody>
      </p:sp>
      <p:sp>
        <p:nvSpPr>
          <p:cNvPr id="20" name="TextBox 20"/>
          <p:cNvSpPr txBox="1"/>
          <p:nvPr/>
        </p:nvSpPr>
        <p:spPr>
          <a:xfrm>
            <a:off x="1840271" y="5399650"/>
            <a:ext cx="4042662" cy="628254"/>
          </a:xfrm>
          <a:prstGeom prst="rect">
            <a:avLst/>
          </a:prstGeom>
        </p:spPr>
        <p:txBody>
          <a:bodyPr lIns="0" tIns="0" rIns="0" bIns="0" rtlCol="0" anchor="t">
            <a:spAutoFit/>
          </a:bodyPr>
          <a:lstStyle/>
          <a:p>
            <a:pPr algn="ctr">
              <a:lnSpc>
                <a:spcPts val="5149"/>
              </a:lnSpc>
              <a:spcBef>
                <a:spcPct val="0"/>
              </a:spcBef>
            </a:pPr>
            <a:r>
              <a:rPr lang="en-US" sz="3677">
                <a:solidFill>
                  <a:srgbClr val="000000"/>
                </a:solidFill>
                <a:latin typeface="Krabuler Bold"/>
              </a:rPr>
              <a:t>Nguyễn Xuân Hoàn</a:t>
            </a:r>
          </a:p>
        </p:txBody>
      </p:sp>
      <p:grpSp>
        <p:nvGrpSpPr>
          <p:cNvPr id="21" name="Group 21"/>
          <p:cNvGrpSpPr>
            <a:grpSpLocks noChangeAspect="1"/>
          </p:cNvGrpSpPr>
          <p:nvPr/>
        </p:nvGrpSpPr>
        <p:grpSpPr>
          <a:xfrm>
            <a:off x="5392308" y="6308071"/>
            <a:ext cx="2351939" cy="2263762"/>
            <a:chOff x="30480" y="591820"/>
            <a:chExt cx="12736830" cy="12259310"/>
          </a:xfrm>
        </p:grpSpPr>
        <p:sp>
          <p:nvSpPr>
            <p:cNvPr id="22" name="Freeform 22"/>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t="-9431" r="243" b="837"/>
              </a:stretch>
            </a:blipFill>
          </p:spPr>
          <p:txBody>
            <a:bodyPr/>
            <a:lstStyle/>
            <a:p>
              <a:endParaRPr lang="en-US"/>
            </a:p>
          </p:txBody>
        </p:sp>
      </p:grpSp>
      <p:grpSp>
        <p:nvGrpSpPr>
          <p:cNvPr id="23" name="Group 23"/>
          <p:cNvGrpSpPr>
            <a:grpSpLocks noChangeAspect="1"/>
          </p:cNvGrpSpPr>
          <p:nvPr/>
        </p:nvGrpSpPr>
        <p:grpSpPr>
          <a:xfrm>
            <a:off x="11325804" y="6224451"/>
            <a:ext cx="2351939" cy="2263762"/>
            <a:chOff x="30480" y="591820"/>
            <a:chExt cx="12736830" cy="12259310"/>
          </a:xfrm>
        </p:grpSpPr>
        <p:sp>
          <p:nvSpPr>
            <p:cNvPr id="24" name="Freeform 24"/>
            <p:cNvSpPr/>
            <p:nvPr/>
          </p:nvSpPr>
          <p:spPr>
            <a:xfrm>
              <a:off x="30480" y="591820"/>
              <a:ext cx="12736830" cy="12259310"/>
            </a:xfrm>
            <a:custGeom>
              <a:avLst/>
              <a:gdLst/>
              <a:ahLst/>
              <a:cxnLst/>
              <a:rect l="l" t="t" r="r" b="b"/>
              <a:pathLst>
                <a:path w="12736830" h="12259310">
                  <a:moveTo>
                    <a:pt x="11925300" y="4271010"/>
                  </a:moveTo>
                  <a:cubicBezTo>
                    <a:pt x="10819131" y="2120900"/>
                    <a:pt x="8590281"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19"/>
                    <a:pt x="1822450" y="10811510"/>
                    <a:pt x="2842260" y="11203940"/>
                  </a:cubicBezTo>
                  <a:cubicBezTo>
                    <a:pt x="5585460" y="12259310"/>
                    <a:pt x="8953500"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43" t="-9431" r="243" b="837"/>
              </a:stretch>
            </a:blipFill>
          </p:spPr>
          <p:txBody>
            <a:bodyPr/>
            <a:lstStyle/>
            <a:p>
              <a:endParaRPr lang="en-US"/>
            </a:p>
          </p:txBody>
        </p:sp>
      </p:grpSp>
      <p:sp>
        <p:nvSpPr>
          <p:cNvPr id="25" name="TextBox 25"/>
          <p:cNvSpPr txBox="1"/>
          <p:nvPr/>
        </p:nvSpPr>
        <p:spPr>
          <a:xfrm>
            <a:off x="4586933" y="8630046"/>
            <a:ext cx="3962688" cy="628254"/>
          </a:xfrm>
          <a:prstGeom prst="rect">
            <a:avLst/>
          </a:prstGeom>
        </p:spPr>
        <p:txBody>
          <a:bodyPr lIns="0" tIns="0" rIns="0" bIns="0" rtlCol="0" anchor="t">
            <a:spAutoFit/>
          </a:bodyPr>
          <a:lstStyle/>
          <a:p>
            <a:pPr algn="ctr">
              <a:lnSpc>
                <a:spcPts val="5149"/>
              </a:lnSpc>
              <a:spcBef>
                <a:spcPct val="0"/>
              </a:spcBef>
            </a:pPr>
            <a:r>
              <a:rPr lang="en-US" sz="3677">
                <a:solidFill>
                  <a:srgbClr val="000000"/>
                </a:solidFill>
                <a:latin typeface="Krabuler Bold"/>
              </a:rPr>
              <a:t>Quách Hoài Nam</a:t>
            </a:r>
          </a:p>
        </p:txBody>
      </p:sp>
      <p:sp>
        <p:nvSpPr>
          <p:cNvPr id="26" name="TextBox 26"/>
          <p:cNvSpPr txBox="1"/>
          <p:nvPr/>
        </p:nvSpPr>
        <p:spPr>
          <a:xfrm>
            <a:off x="4855704" y="9334500"/>
            <a:ext cx="3425147" cy="461595"/>
          </a:xfrm>
          <a:prstGeom prst="rect">
            <a:avLst/>
          </a:prstGeom>
        </p:spPr>
        <p:txBody>
          <a:bodyPr lIns="0" tIns="0" rIns="0" bIns="0" rtlCol="0" anchor="t">
            <a:spAutoFit/>
          </a:bodyPr>
          <a:lstStyle/>
          <a:p>
            <a:pPr algn="ctr">
              <a:lnSpc>
                <a:spcPts val="3764"/>
              </a:lnSpc>
              <a:spcBef>
                <a:spcPct val="0"/>
              </a:spcBef>
            </a:pPr>
            <a:r>
              <a:rPr lang="en-US" sz="2688" spc="96">
                <a:solidFill>
                  <a:srgbClr val="000000"/>
                </a:solidFill>
                <a:latin typeface="Krabuler Italics"/>
              </a:rPr>
              <a:t>Member</a:t>
            </a:r>
          </a:p>
        </p:txBody>
      </p:sp>
      <p:sp>
        <p:nvSpPr>
          <p:cNvPr id="27" name="TextBox 27"/>
          <p:cNvSpPr txBox="1"/>
          <p:nvPr/>
        </p:nvSpPr>
        <p:spPr>
          <a:xfrm>
            <a:off x="10789200" y="9326017"/>
            <a:ext cx="3425147" cy="461595"/>
          </a:xfrm>
          <a:prstGeom prst="rect">
            <a:avLst/>
          </a:prstGeom>
        </p:spPr>
        <p:txBody>
          <a:bodyPr lIns="0" tIns="0" rIns="0" bIns="0" rtlCol="0" anchor="t">
            <a:spAutoFit/>
          </a:bodyPr>
          <a:lstStyle/>
          <a:p>
            <a:pPr algn="ctr">
              <a:lnSpc>
                <a:spcPts val="3764"/>
              </a:lnSpc>
              <a:spcBef>
                <a:spcPct val="0"/>
              </a:spcBef>
            </a:pPr>
            <a:r>
              <a:rPr lang="en-US" sz="2688" spc="96">
                <a:solidFill>
                  <a:srgbClr val="000000"/>
                </a:solidFill>
                <a:latin typeface="Krabuler Italics"/>
              </a:rPr>
              <a:t>Member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0538197" y="0"/>
            <a:ext cx="10083238" cy="1393320"/>
          </a:xfrm>
          <a:custGeom>
            <a:avLst/>
            <a:gdLst/>
            <a:ahLst/>
            <a:cxnLst/>
            <a:rect l="l" t="t" r="r" b="b"/>
            <a:pathLst>
              <a:path w="10083238" h="1393320">
                <a:moveTo>
                  <a:pt x="0" y="0"/>
                </a:moveTo>
                <a:lnTo>
                  <a:pt x="10083238" y="0"/>
                </a:lnTo>
                <a:lnTo>
                  <a:pt x="10083238" y="1393320"/>
                </a:lnTo>
                <a:lnTo>
                  <a:pt x="0" y="1393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a:off x="-4098675" y="8905418"/>
            <a:ext cx="9279203" cy="2078243"/>
          </a:xfrm>
          <a:custGeom>
            <a:avLst/>
            <a:gdLst/>
            <a:ahLst/>
            <a:cxnLst/>
            <a:rect l="l" t="t" r="r" b="b"/>
            <a:pathLst>
              <a:path w="9279203" h="2078243">
                <a:moveTo>
                  <a:pt x="0" y="0"/>
                </a:moveTo>
                <a:lnTo>
                  <a:pt x="9279203" y="0"/>
                </a:lnTo>
                <a:lnTo>
                  <a:pt x="9279203" y="2078242"/>
                </a:lnTo>
                <a:lnTo>
                  <a:pt x="0" y="2078242"/>
                </a:lnTo>
                <a:lnTo>
                  <a:pt x="0" y="0"/>
                </a:lnTo>
                <a:close/>
              </a:path>
            </a:pathLst>
          </a:custGeom>
          <a:blipFill>
            <a:blip r:embed="rId2">
              <a:extLst>
                <a:ext uri="{96DAC541-7B7A-43D3-8B79-37D633B846F1}">
                  <asvg:svgBlip xmlns:asvg="http://schemas.microsoft.com/office/drawing/2016/SVG/main" r:embed="rId3"/>
                </a:ext>
              </a:extLst>
            </a:blip>
            <a:stretch>
              <a:fillRect l="-62081"/>
            </a:stretch>
          </a:blipFill>
        </p:spPr>
        <p:txBody>
          <a:bodyPr/>
          <a:lstStyle/>
          <a:p>
            <a:endParaRPr lang="en-US"/>
          </a:p>
        </p:txBody>
      </p:sp>
      <p:sp>
        <p:nvSpPr>
          <p:cNvPr id="4" name="Freeform 4"/>
          <p:cNvSpPr/>
          <p:nvPr/>
        </p:nvSpPr>
        <p:spPr>
          <a:xfrm>
            <a:off x="10026453" y="2593432"/>
            <a:ext cx="7672825" cy="4315964"/>
          </a:xfrm>
          <a:custGeom>
            <a:avLst/>
            <a:gdLst/>
            <a:ahLst/>
            <a:cxnLst/>
            <a:rect l="l" t="t" r="r" b="b"/>
            <a:pathLst>
              <a:path w="7672825" h="4315964">
                <a:moveTo>
                  <a:pt x="0" y="0"/>
                </a:moveTo>
                <a:lnTo>
                  <a:pt x="7672825" y="0"/>
                </a:lnTo>
                <a:lnTo>
                  <a:pt x="7672825" y="4315964"/>
                </a:lnTo>
                <a:lnTo>
                  <a:pt x="0" y="4315964"/>
                </a:lnTo>
                <a:lnTo>
                  <a:pt x="0" y="0"/>
                </a:lnTo>
                <a:close/>
              </a:path>
            </a:pathLst>
          </a:custGeom>
          <a:blipFill>
            <a:blip r:embed="rId4"/>
            <a:stretch>
              <a:fillRect/>
            </a:stretch>
          </a:blipFill>
        </p:spPr>
        <p:txBody>
          <a:bodyPr/>
          <a:lstStyle/>
          <a:p>
            <a:endParaRPr lang="en-US"/>
          </a:p>
        </p:txBody>
      </p:sp>
      <p:sp>
        <p:nvSpPr>
          <p:cNvPr id="5" name="Freeform 5"/>
          <p:cNvSpPr/>
          <p:nvPr/>
        </p:nvSpPr>
        <p:spPr>
          <a:xfrm>
            <a:off x="772944" y="2593432"/>
            <a:ext cx="7672825" cy="4315964"/>
          </a:xfrm>
          <a:custGeom>
            <a:avLst/>
            <a:gdLst/>
            <a:ahLst/>
            <a:cxnLst/>
            <a:rect l="l" t="t" r="r" b="b"/>
            <a:pathLst>
              <a:path w="7672825" h="4315964">
                <a:moveTo>
                  <a:pt x="0" y="0"/>
                </a:moveTo>
                <a:lnTo>
                  <a:pt x="7672824" y="0"/>
                </a:lnTo>
                <a:lnTo>
                  <a:pt x="7672824" y="4315964"/>
                </a:lnTo>
                <a:lnTo>
                  <a:pt x="0" y="4315964"/>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516649" y="7302705"/>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Original image</a:t>
            </a:r>
          </a:p>
        </p:txBody>
      </p:sp>
      <p:sp>
        <p:nvSpPr>
          <p:cNvPr id="7" name="TextBox 7"/>
          <p:cNvSpPr txBox="1"/>
          <p:nvPr/>
        </p:nvSpPr>
        <p:spPr>
          <a:xfrm>
            <a:off x="11770159" y="7302705"/>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Random dithering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rot="-10800000" flipH="1">
            <a:off x="9223231" y="8895219"/>
            <a:ext cx="11552272" cy="1596314"/>
          </a:xfrm>
          <a:custGeom>
            <a:avLst/>
            <a:gdLst/>
            <a:ahLst/>
            <a:cxnLst/>
            <a:rect l="l" t="t" r="r" b="b"/>
            <a:pathLst>
              <a:path w="11552272" h="1596314">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2649686" y="-149539"/>
            <a:ext cx="11546413" cy="1595504"/>
          </a:xfrm>
          <a:custGeom>
            <a:avLst/>
            <a:gdLst/>
            <a:ahLst/>
            <a:cxnLst/>
            <a:rect l="l" t="t" r="r" b="b"/>
            <a:pathLst>
              <a:path w="11546413" h="1595504">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491967">
            <a:off x="4366081" y="1559751"/>
            <a:ext cx="1707111" cy="1555022"/>
          </a:xfrm>
          <a:custGeom>
            <a:avLst/>
            <a:gdLst/>
            <a:ahLst/>
            <a:cxnLst/>
            <a:rect l="l" t="t" r="r" b="b"/>
            <a:pathLst>
              <a:path w="1707111" h="1555022">
                <a:moveTo>
                  <a:pt x="0" y="0"/>
                </a:moveTo>
                <a:lnTo>
                  <a:pt x="1707110" y="0"/>
                </a:lnTo>
                <a:lnTo>
                  <a:pt x="1707110" y="1555023"/>
                </a:lnTo>
                <a:lnTo>
                  <a:pt x="0" y="155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2512426" y="1028700"/>
            <a:ext cx="3634128" cy="4158041"/>
          </a:xfrm>
          <a:custGeom>
            <a:avLst/>
            <a:gdLst/>
            <a:ahLst/>
            <a:cxnLst/>
            <a:rect l="l" t="t" r="r" b="b"/>
            <a:pathLst>
              <a:path w="3634128" h="4158041">
                <a:moveTo>
                  <a:pt x="0" y="0"/>
                </a:moveTo>
                <a:lnTo>
                  <a:pt x="3634128" y="0"/>
                </a:lnTo>
                <a:lnTo>
                  <a:pt x="3634128" y="4158041"/>
                </a:lnTo>
                <a:lnTo>
                  <a:pt x="0" y="41580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1129629" flipV="1">
            <a:off x="1530356" y="4116826"/>
            <a:ext cx="3895386" cy="4128059"/>
          </a:xfrm>
          <a:custGeom>
            <a:avLst/>
            <a:gdLst/>
            <a:ahLst/>
            <a:cxnLst/>
            <a:rect l="l" t="t" r="r" b="b"/>
            <a:pathLst>
              <a:path w="3895386" h="4128059">
                <a:moveTo>
                  <a:pt x="0" y="4128058"/>
                </a:moveTo>
                <a:lnTo>
                  <a:pt x="3895386" y="4128058"/>
                </a:lnTo>
                <a:lnTo>
                  <a:pt x="3895386" y="0"/>
                </a:lnTo>
                <a:lnTo>
                  <a:pt x="0" y="0"/>
                </a:lnTo>
                <a:lnTo>
                  <a:pt x="0" y="412805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rot="-1568932">
            <a:off x="15591427" y="5685088"/>
            <a:ext cx="1480813" cy="2123030"/>
          </a:xfrm>
          <a:custGeom>
            <a:avLst/>
            <a:gdLst/>
            <a:ahLst/>
            <a:cxnLst/>
            <a:rect l="l" t="t" r="r" b="b"/>
            <a:pathLst>
              <a:path w="1480813" h="2123030">
                <a:moveTo>
                  <a:pt x="0" y="0"/>
                </a:moveTo>
                <a:lnTo>
                  <a:pt x="1480813" y="0"/>
                </a:lnTo>
                <a:lnTo>
                  <a:pt x="1480813" y="2123030"/>
                </a:lnTo>
                <a:lnTo>
                  <a:pt x="0" y="21230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TextBox 9"/>
          <p:cNvSpPr txBox="1"/>
          <p:nvPr/>
        </p:nvSpPr>
        <p:spPr>
          <a:xfrm>
            <a:off x="4955707" y="2879051"/>
            <a:ext cx="8376587" cy="5499753"/>
          </a:xfrm>
          <a:prstGeom prst="rect">
            <a:avLst/>
          </a:prstGeom>
        </p:spPr>
        <p:txBody>
          <a:bodyPr lIns="0" tIns="0" rIns="0" bIns="0" rtlCol="0" anchor="t">
            <a:spAutoFit/>
          </a:bodyPr>
          <a:lstStyle/>
          <a:p>
            <a:pPr algn="ctr">
              <a:lnSpc>
                <a:spcPts val="21650"/>
              </a:lnSpc>
            </a:pPr>
            <a:r>
              <a:rPr lang="en-US" sz="18504" spc="407">
                <a:solidFill>
                  <a:srgbClr val="000000"/>
                </a:solidFill>
                <a:latin typeface="Pompiere"/>
              </a:rPr>
              <a:t>THANK</a:t>
            </a:r>
          </a:p>
          <a:p>
            <a:pPr algn="ctr">
              <a:lnSpc>
                <a:spcPts val="21650"/>
              </a:lnSpc>
            </a:pPr>
            <a:r>
              <a:rPr lang="en-US" sz="18504" spc="407">
                <a:solidFill>
                  <a:srgbClr val="000000"/>
                </a:solidFill>
                <a:latin typeface="Pompiere"/>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rot="-10800000" flipH="1">
            <a:off x="9223231" y="8895219"/>
            <a:ext cx="11552272" cy="1596314"/>
          </a:xfrm>
          <a:custGeom>
            <a:avLst/>
            <a:gdLst/>
            <a:ahLst/>
            <a:cxnLst/>
            <a:rect l="l" t="t" r="r" b="b"/>
            <a:pathLst>
              <a:path w="11552272" h="1596314">
                <a:moveTo>
                  <a:pt x="11552272" y="0"/>
                </a:moveTo>
                <a:lnTo>
                  <a:pt x="0" y="0"/>
                </a:lnTo>
                <a:lnTo>
                  <a:pt x="0" y="1596314"/>
                </a:lnTo>
                <a:lnTo>
                  <a:pt x="11552272" y="1596314"/>
                </a:lnTo>
                <a:lnTo>
                  <a:pt x="1155227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2649686" y="-149539"/>
            <a:ext cx="11546413" cy="1595504"/>
          </a:xfrm>
          <a:custGeom>
            <a:avLst/>
            <a:gdLst/>
            <a:ahLst/>
            <a:cxnLst/>
            <a:rect l="l" t="t" r="r" b="b"/>
            <a:pathLst>
              <a:path w="11546413" h="1595504">
                <a:moveTo>
                  <a:pt x="11546413" y="0"/>
                </a:moveTo>
                <a:lnTo>
                  <a:pt x="0" y="0"/>
                </a:lnTo>
                <a:lnTo>
                  <a:pt x="0" y="1595505"/>
                </a:lnTo>
                <a:lnTo>
                  <a:pt x="11546413" y="1595505"/>
                </a:lnTo>
                <a:lnTo>
                  <a:pt x="1154641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558219" y="692151"/>
            <a:ext cx="1623601" cy="1507629"/>
          </a:xfrm>
          <a:custGeom>
            <a:avLst/>
            <a:gdLst/>
            <a:ahLst/>
            <a:cxnLst/>
            <a:rect l="l" t="t" r="r" b="b"/>
            <a:pathLst>
              <a:path w="1623601" h="1507629">
                <a:moveTo>
                  <a:pt x="0" y="0"/>
                </a:moveTo>
                <a:lnTo>
                  <a:pt x="1623601" y="0"/>
                </a:lnTo>
                <a:lnTo>
                  <a:pt x="1623601" y="1507629"/>
                </a:lnTo>
                <a:lnTo>
                  <a:pt x="0" y="1507629"/>
                </a:lnTo>
                <a:lnTo>
                  <a:pt x="0" y="0"/>
                </a:lnTo>
                <a:close/>
              </a:path>
            </a:pathLst>
          </a:custGeom>
          <a:blipFill>
            <a:blip r:embed="rId4"/>
            <a:stretch>
              <a:fillRect/>
            </a:stretch>
          </a:blipFill>
        </p:spPr>
        <p:txBody>
          <a:bodyPr/>
          <a:lstStyle/>
          <a:p>
            <a:endParaRPr lang="en-US"/>
          </a:p>
        </p:txBody>
      </p:sp>
      <p:sp>
        <p:nvSpPr>
          <p:cNvPr id="5" name="Freeform 5"/>
          <p:cNvSpPr/>
          <p:nvPr/>
        </p:nvSpPr>
        <p:spPr>
          <a:xfrm>
            <a:off x="1215108" y="7590259"/>
            <a:ext cx="1908413" cy="1908413"/>
          </a:xfrm>
          <a:custGeom>
            <a:avLst/>
            <a:gdLst/>
            <a:ahLst/>
            <a:cxnLst/>
            <a:rect l="l" t="t" r="r" b="b"/>
            <a:pathLst>
              <a:path w="1908413" h="1908413">
                <a:moveTo>
                  <a:pt x="0" y="0"/>
                </a:moveTo>
                <a:lnTo>
                  <a:pt x="1908413" y="0"/>
                </a:lnTo>
                <a:lnTo>
                  <a:pt x="1908413" y="1908413"/>
                </a:lnTo>
                <a:lnTo>
                  <a:pt x="0" y="1908413"/>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12050629" y="1541216"/>
            <a:ext cx="7685621" cy="666750"/>
          </a:xfrm>
          <a:prstGeom prst="rect">
            <a:avLst/>
          </a:prstGeom>
        </p:spPr>
        <p:txBody>
          <a:bodyPr lIns="0" tIns="0" rIns="0" bIns="0" rtlCol="0" anchor="t">
            <a:spAutoFit/>
          </a:bodyPr>
          <a:lstStyle/>
          <a:p>
            <a:pPr algn="just">
              <a:lnSpc>
                <a:spcPts val="4950"/>
              </a:lnSpc>
            </a:pPr>
            <a:r>
              <a:rPr lang="en-US" sz="5000" spc="110">
                <a:solidFill>
                  <a:srgbClr val="000000"/>
                </a:solidFill>
                <a:latin typeface="Pompiere"/>
              </a:rPr>
              <a:t>Digital Image Processing</a:t>
            </a:r>
          </a:p>
        </p:txBody>
      </p:sp>
      <p:sp>
        <p:nvSpPr>
          <p:cNvPr id="7" name="TextBox 7"/>
          <p:cNvSpPr txBox="1"/>
          <p:nvPr/>
        </p:nvSpPr>
        <p:spPr>
          <a:xfrm>
            <a:off x="11843312" y="523875"/>
            <a:ext cx="5225042" cy="504825"/>
          </a:xfrm>
          <a:prstGeom prst="rect">
            <a:avLst/>
          </a:prstGeom>
        </p:spPr>
        <p:txBody>
          <a:bodyPr lIns="0" tIns="0" rIns="0" bIns="0" rtlCol="0" anchor="t">
            <a:spAutoFit/>
          </a:bodyPr>
          <a:lstStyle/>
          <a:p>
            <a:pPr algn="r">
              <a:lnSpc>
                <a:spcPts val="3960"/>
              </a:lnSpc>
              <a:spcBef>
                <a:spcPct val="0"/>
              </a:spcBef>
            </a:pPr>
            <a:r>
              <a:rPr lang="en-US" sz="3300">
                <a:solidFill>
                  <a:srgbClr val="000000"/>
                </a:solidFill>
                <a:latin typeface="Handy Casual"/>
              </a:rPr>
              <a:t>By Group 8</a:t>
            </a:r>
          </a:p>
        </p:txBody>
      </p:sp>
      <p:sp>
        <p:nvSpPr>
          <p:cNvPr id="8" name="TextBox 8"/>
          <p:cNvSpPr txBox="1"/>
          <p:nvPr/>
        </p:nvSpPr>
        <p:spPr>
          <a:xfrm>
            <a:off x="624061" y="3616412"/>
            <a:ext cx="17198339" cy="2432050"/>
          </a:xfrm>
          <a:prstGeom prst="rect">
            <a:avLst/>
          </a:prstGeom>
        </p:spPr>
        <p:txBody>
          <a:bodyPr lIns="0" tIns="0" rIns="0" bIns="0" rtlCol="0" anchor="t">
            <a:spAutoFit/>
          </a:bodyPr>
          <a:lstStyle/>
          <a:p>
            <a:pPr algn="ctr">
              <a:lnSpc>
                <a:spcPts val="9799"/>
              </a:lnSpc>
            </a:pPr>
            <a:r>
              <a:rPr lang="en-US" sz="6999">
                <a:solidFill>
                  <a:srgbClr val="231F20"/>
                </a:solidFill>
                <a:latin typeface="Quicksand 1 Bold"/>
              </a:rPr>
              <a:t>Chủ đề: Kỹ Thuật Phối Màu (Dithering) trong Xử Lý Ảnh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rot="5400000">
            <a:off x="6288608" y="849567"/>
            <a:ext cx="6927975" cy="8739418"/>
          </a:xfrm>
          <a:custGeom>
            <a:avLst/>
            <a:gdLst/>
            <a:ahLst/>
            <a:cxnLst/>
            <a:rect l="l" t="t" r="r" b="b"/>
            <a:pathLst>
              <a:path w="6927975" h="8739418">
                <a:moveTo>
                  <a:pt x="0" y="0"/>
                </a:moveTo>
                <a:lnTo>
                  <a:pt x="6927974" y="0"/>
                </a:lnTo>
                <a:lnTo>
                  <a:pt x="6927974" y="8739418"/>
                </a:lnTo>
                <a:lnTo>
                  <a:pt x="0" y="87394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120756" y="1028700"/>
            <a:ext cx="4584113" cy="3975676"/>
          </a:xfrm>
          <a:custGeom>
            <a:avLst/>
            <a:gdLst/>
            <a:ahLst/>
            <a:cxnLst/>
            <a:rect l="l" t="t" r="r" b="b"/>
            <a:pathLst>
              <a:path w="4584113" h="3975676">
                <a:moveTo>
                  <a:pt x="0" y="0"/>
                </a:moveTo>
                <a:lnTo>
                  <a:pt x="4584113" y="0"/>
                </a:lnTo>
                <a:lnTo>
                  <a:pt x="4584113" y="3975676"/>
                </a:lnTo>
                <a:lnTo>
                  <a:pt x="0" y="3975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rot="-810814">
            <a:off x="2756802" y="2649619"/>
            <a:ext cx="3535128" cy="990600"/>
          </a:xfrm>
          <a:prstGeom prst="rect">
            <a:avLst/>
          </a:prstGeom>
        </p:spPr>
        <p:txBody>
          <a:bodyPr lIns="0" tIns="0" rIns="0" bIns="0" rtlCol="0" anchor="t">
            <a:spAutoFit/>
          </a:bodyPr>
          <a:lstStyle/>
          <a:p>
            <a:pPr>
              <a:lnSpc>
                <a:spcPts val="7425"/>
              </a:lnSpc>
            </a:pPr>
            <a:r>
              <a:rPr lang="en-US" sz="7500" spc="165">
                <a:solidFill>
                  <a:srgbClr val="000000"/>
                </a:solidFill>
                <a:latin typeface="Krabuler"/>
              </a:rPr>
              <a:t>Content</a:t>
            </a:r>
          </a:p>
        </p:txBody>
      </p:sp>
      <p:sp>
        <p:nvSpPr>
          <p:cNvPr id="5" name="TextBox 5"/>
          <p:cNvSpPr txBox="1"/>
          <p:nvPr/>
        </p:nvSpPr>
        <p:spPr>
          <a:xfrm>
            <a:off x="6184964" y="3680752"/>
            <a:ext cx="7135263" cy="3867623"/>
          </a:xfrm>
          <a:prstGeom prst="rect">
            <a:avLst/>
          </a:prstGeom>
        </p:spPr>
        <p:txBody>
          <a:bodyPr lIns="0" tIns="0" rIns="0" bIns="0" rtlCol="0" anchor="t">
            <a:spAutoFit/>
          </a:bodyPr>
          <a:lstStyle/>
          <a:p>
            <a:pPr marL="1050501" lvl="1" indent="-525251">
              <a:lnSpc>
                <a:spcPts val="7785"/>
              </a:lnSpc>
              <a:buFont typeface="Arial"/>
              <a:buChar char="•"/>
            </a:pPr>
            <a:r>
              <a:rPr lang="en-US" sz="4865" spc="107">
                <a:solidFill>
                  <a:srgbClr val="FFFFFF"/>
                </a:solidFill>
                <a:latin typeface="Krabuler"/>
              </a:rPr>
              <a:t>Khái niệm</a:t>
            </a:r>
          </a:p>
          <a:p>
            <a:pPr marL="1050501" lvl="1" indent="-525251">
              <a:lnSpc>
                <a:spcPts val="7785"/>
              </a:lnSpc>
              <a:buFont typeface="Arial"/>
              <a:buChar char="•"/>
            </a:pPr>
            <a:r>
              <a:rPr lang="en-US" sz="4865" spc="107">
                <a:solidFill>
                  <a:srgbClr val="FFFFFF"/>
                </a:solidFill>
                <a:latin typeface="Krabuler"/>
              </a:rPr>
              <a:t>Các kỹ thuật phối màu</a:t>
            </a:r>
          </a:p>
          <a:p>
            <a:pPr marL="1050501" lvl="1" indent="-525251">
              <a:lnSpc>
                <a:spcPts val="7785"/>
              </a:lnSpc>
              <a:buFont typeface="Arial"/>
              <a:buChar char="•"/>
            </a:pPr>
            <a:r>
              <a:rPr lang="en-US" sz="4865" spc="107">
                <a:solidFill>
                  <a:srgbClr val="FFFFFF"/>
                </a:solidFill>
                <a:latin typeface="Krabuler"/>
              </a:rPr>
              <a:t>Ứng dụng</a:t>
            </a:r>
          </a:p>
          <a:p>
            <a:pPr marL="1050501" lvl="1" indent="-525251">
              <a:lnSpc>
                <a:spcPts val="7785"/>
              </a:lnSpc>
              <a:buFont typeface="Arial"/>
              <a:buChar char="•"/>
            </a:pPr>
            <a:r>
              <a:rPr lang="en-US" sz="4865" spc="107">
                <a:solidFill>
                  <a:srgbClr val="FFFFFF"/>
                </a:solidFill>
                <a:latin typeface="Krabuler"/>
              </a:rPr>
              <a:t>Ví dụ</a:t>
            </a:r>
          </a:p>
        </p:txBody>
      </p:sp>
      <p:sp>
        <p:nvSpPr>
          <p:cNvPr id="6" name="Freeform 6"/>
          <p:cNvSpPr/>
          <p:nvPr/>
        </p:nvSpPr>
        <p:spPr>
          <a:xfrm rot="787682" flipV="1">
            <a:off x="1397312" y="5080667"/>
            <a:ext cx="3435988" cy="3641221"/>
          </a:xfrm>
          <a:custGeom>
            <a:avLst/>
            <a:gdLst/>
            <a:ahLst/>
            <a:cxnLst/>
            <a:rect l="l" t="t" r="r" b="b"/>
            <a:pathLst>
              <a:path w="3435988" h="3641221">
                <a:moveTo>
                  <a:pt x="0" y="3641220"/>
                </a:moveTo>
                <a:lnTo>
                  <a:pt x="3435988" y="3641220"/>
                </a:lnTo>
                <a:lnTo>
                  <a:pt x="3435988" y="0"/>
                </a:lnTo>
                <a:lnTo>
                  <a:pt x="0" y="0"/>
                </a:lnTo>
                <a:lnTo>
                  <a:pt x="0" y="364122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568932">
            <a:off x="15282144" y="5728523"/>
            <a:ext cx="1443297" cy="2069242"/>
          </a:xfrm>
          <a:custGeom>
            <a:avLst/>
            <a:gdLst/>
            <a:ahLst/>
            <a:cxnLst/>
            <a:rect l="l" t="t" r="r" b="b"/>
            <a:pathLst>
              <a:path w="1443297" h="2069242">
                <a:moveTo>
                  <a:pt x="0" y="0"/>
                </a:moveTo>
                <a:lnTo>
                  <a:pt x="1443297" y="0"/>
                </a:lnTo>
                <a:lnTo>
                  <a:pt x="1443297" y="2069242"/>
                </a:lnTo>
                <a:lnTo>
                  <a:pt x="0" y="20692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6190582">
            <a:off x="14034320" y="781506"/>
            <a:ext cx="1514128" cy="1379233"/>
          </a:xfrm>
          <a:custGeom>
            <a:avLst/>
            <a:gdLst/>
            <a:ahLst/>
            <a:cxnLst/>
            <a:rect l="l" t="t" r="r" b="b"/>
            <a:pathLst>
              <a:path w="1514128" h="1379233">
                <a:moveTo>
                  <a:pt x="0" y="0"/>
                </a:moveTo>
                <a:lnTo>
                  <a:pt x="1514129" y="0"/>
                </a:lnTo>
                <a:lnTo>
                  <a:pt x="1514129" y="1379234"/>
                </a:lnTo>
                <a:lnTo>
                  <a:pt x="0" y="137923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9752595" y="-301411"/>
            <a:ext cx="12710840" cy="1756407"/>
          </a:xfrm>
          <a:custGeom>
            <a:avLst/>
            <a:gdLst/>
            <a:ahLst/>
            <a:cxnLst/>
            <a:rect l="l" t="t" r="r" b="b"/>
            <a:pathLst>
              <a:path w="12710840" h="1756407">
                <a:moveTo>
                  <a:pt x="0" y="0"/>
                </a:moveTo>
                <a:lnTo>
                  <a:pt x="12710840" y="0"/>
                </a:lnTo>
                <a:lnTo>
                  <a:pt x="12710840" y="1756407"/>
                </a:lnTo>
                <a:lnTo>
                  <a:pt x="0" y="17564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Freeform 10"/>
          <p:cNvSpPr/>
          <p:nvPr/>
        </p:nvSpPr>
        <p:spPr>
          <a:xfrm rot="-10800000">
            <a:off x="-5599813" y="8633321"/>
            <a:ext cx="13959219" cy="1928910"/>
          </a:xfrm>
          <a:custGeom>
            <a:avLst/>
            <a:gdLst/>
            <a:ahLst/>
            <a:cxnLst/>
            <a:rect l="l" t="t" r="r" b="b"/>
            <a:pathLst>
              <a:path w="13959219" h="1928910">
                <a:moveTo>
                  <a:pt x="0" y="0"/>
                </a:moveTo>
                <a:lnTo>
                  <a:pt x="13959219" y="0"/>
                </a:lnTo>
                <a:lnTo>
                  <a:pt x="13959219" y="1928910"/>
                </a:lnTo>
                <a:lnTo>
                  <a:pt x="0" y="19289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5770845" y="383001"/>
            <a:ext cx="1488455" cy="1291398"/>
          </a:xfrm>
          <a:custGeom>
            <a:avLst/>
            <a:gdLst/>
            <a:ahLst/>
            <a:cxnLst/>
            <a:rect l="l" t="t" r="r" b="b"/>
            <a:pathLst>
              <a:path w="1488455" h="1291398">
                <a:moveTo>
                  <a:pt x="0" y="0"/>
                </a:moveTo>
                <a:lnTo>
                  <a:pt x="1488455" y="0"/>
                </a:lnTo>
                <a:lnTo>
                  <a:pt x="1488455" y="1291398"/>
                </a:lnTo>
                <a:lnTo>
                  <a:pt x="0" y="1291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435657" flipV="1">
            <a:off x="5322487" y="6407798"/>
            <a:ext cx="3750634" cy="3974660"/>
          </a:xfrm>
          <a:custGeom>
            <a:avLst/>
            <a:gdLst/>
            <a:ahLst/>
            <a:cxnLst/>
            <a:rect l="l" t="t" r="r" b="b"/>
            <a:pathLst>
              <a:path w="3750634" h="3974660">
                <a:moveTo>
                  <a:pt x="0" y="3974661"/>
                </a:moveTo>
                <a:lnTo>
                  <a:pt x="3750635" y="3974661"/>
                </a:lnTo>
                <a:lnTo>
                  <a:pt x="3750635" y="0"/>
                </a:lnTo>
                <a:lnTo>
                  <a:pt x="0" y="0"/>
                </a:lnTo>
                <a:lnTo>
                  <a:pt x="0" y="3974661"/>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90438" y="2428251"/>
            <a:ext cx="7623300" cy="5430498"/>
          </a:xfrm>
          <a:custGeom>
            <a:avLst/>
            <a:gdLst/>
            <a:ahLst/>
            <a:cxnLst/>
            <a:rect l="l" t="t" r="r" b="b"/>
            <a:pathLst>
              <a:path w="7623300" h="5430498">
                <a:moveTo>
                  <a:pt x="0" y="0"/>
                </a:moveTo>
                <a:lnTo>
                  <a:pt x="7623301" y="0"/>
                </a:lnTo>
                <a:lnTo>
                  <a:pt x="7623301" y="5430498"/>
                </a:lnTo>
                <a:lnTo>
                  <a:pt x="0" y="5430498"/>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331374"/>
            <a:ext cx="8115300" cy="1343025"/>
          </a:xfrm>
          <a:prstGeom prst="rect">
            <a:avLst/>
          </a:prstGeom>
        </p:spPr>
        <p:txBody>
          <a:bodyPr lIns="0" tIns="0" rIns="0" bIns="0" rtlCol="0" anchor="t">
            <a:spAutoFit/>
          </a:bodyPr>
          <a:lstStyle/>
          <a:p>
            <a:pPr>
              <a:lnSpc>
                <a:spcPts val="10559"/>
              </a:lnSpc>
              <a:spcBef>
                <a:spcPct val="0"/>
              </a:spcBef>
            </a:pPr>
            <a:r>
              <a:rPr lang="en-US" sz="8799">
                <a:solidFill>
                  <a:srgbClr val="000000"/>
                </a:solidFill>
                <a:latin typeface="Quicksand 2 Bold"/>
              </a:rPr>
              <a:t>1. Khái Niệm</a:t>
            </a:r>
          </a:p>
        </p:txBody>
      </p:sp>
      <p:sp>
        <p:nvSpPr>
          <p:cNvPr id="6" name="TextBox 6"/>
          <p:cNvSpPr txBox="1"/>
          <p:nvPr/>
        </p:nvSpPr>
        <p:spPr>
          <a:xfrm>
            <a:off x="9956701" y="8123666"/>
            <a:ext cx="7890775" cy="542925"/>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Handy Casual"/>
              </a:rPr>
              <a:t>Ảo ảnh của ảnh xám sử dụng màu đen và trắng</a:t>
            </a:r>
          </a:p>
        </p:txBody>
      </p:sp>
      <p:sp>
        <p:nvSpPr>
          <p:cNvPr id="7" name="TextBox 7"/>
          <p:cNvSpPr txBox="1"/>
          <p:nvPr/>
        </p:nvSpPr>
        <p:spPr>
          <a:xfrm>
            <a:off x="1208161" y="2936185"/>
            <a:ext cx="7044071" cy="2517775"/>
          </a:xfrm>
          <a:prstGeom prst="rect">
            <a:avLst/>
          </a:prstGeom>
        </p:spPr>
        <p:txBody>
          <a:bodyPr lIns="0" tIns="0" rIns="0" bIns="0" rtlCol="0" anchor="t">
            <a:spAutoFit/>
          </a:bodyPr>
          <a:lstStyle/>
          <a:p>
            <a:pPr>
              <a:lnSpc>
                <a:spcPts val="6799"/>
              </a:lnSpc>
            </a:pPr>
            <a:r>
              <a:rPr lang="en-US" sz="3999">
                <a:solidFill>
                  <a:srgbClr val="000000"/>
                </a:solidFill>
                <a:latin typeface="Handy Casual"/>
              </a:rPr>
              <a:t>Phối màu là một quá trình có thể làm giảm kích thước mà không làm giảm chất lượng và nhiều thông tin dữ liệu.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a:off x="15770845" y="383001"/>
            <a:ext cx="1488455" cy="1291398"/>
          </a:xfrm>
          <a:custGeom>
            <a:avLst/>
            <a:gdLst/>
            <a:ahLst/>
            <a:cxnLst/>
            <a:rect l="l" t="t" r="r" b="b"/>
            <a:pathLst>
              <a:path w="1488455" h="1291398">
                <a:moveTo>
                  <a:pt x="0" y="0"/>
                </a:moveTo>
                <a:lnTo>
                  <a:pt x="1488455" y="0"/>
                </a:lnTo>
                <a:lnTo>
                  <a:pt x="1488455" y="1291398"/>
                </a:lnTo>
                <a:lnTo>
                  <a:pt x="0" y="1291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05637" flipV="1">
            <a:off x="5572676" y="6679261"/>
            <a:ext cx="3750634" cy="3974660"/>
          </a:xfrm>
          <a:custGeom>
            <a:avLst/>
            <a:gdLst/>
            <a:ahLst/>
            <a:cxnLst/>
            <a:rect l="l" t="t" r="r" b="b"/>
            <a:pathLst>
              <a:path w="3750634" h="3974660">
                <a:moveTo>
                  <a:pt x="0" y="3974660"/>
                </a:moveTo>
                <a:lnTo>
                  <a:pt x="3750634" y="3974660"/>
                </a:lnTo>
                <a:lnTo>
                  <a:pt x="3750634" y="0"/>
                </a:lnTo>
                <a:lnTo>
                  <a:pt x="0" y="0"/>
                </a:lnTo>
                <a:lnTo>
                  <a:pt x="0" y="397466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90438" y="2428251"/>
            <a:ext cx="7623300" cy="5430498"/>
          </a:xfrm>
          <a:custGeom>
            <a:avLst/>
            <a:gdLst/>
            <a:ahLst/>
            <a:cxnLst/>
            <a:rect l="l" t="t" r="r" b="b"/>
            <a:pathLst>
              <a:path w="7623300" h="5430498">
                <a:moveTo>
                  <a:pt x="0" y="0"/>
                </a:moveTo>
                <a:lnTo>
                  <a:pt x="7623301" y="0"/>
                </a:lnTo>
                <a:lnTo>
                  <a:pt x="7623301" y="5430498"/>
                </a:lnTo>
                <a:lnTo>
                  <a:pt x="0" y="5430498"/>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028700" y="331374"/>
            <a:ext cx="8115300" cy="1343025"/>
          </a:xfrm>
          <a:prstGeom prst="rect">
            <a:avLst/>
          </a:prstGeom>
        </p:spPr>
        <p:txBody>
          <a:bodyPr lIns="0" tIns="0" rIns="0" bIns="0" rtlCol="0" anchor="t">
            <a:spAutoFit/>
          </a:bodyPr>
          <a:lstStyle/>
          <a:p>
            <a:pPr>
              <a:lnSpc>
                <a:spcPts val="10559"/>
              </a:lnSpc>
              <a:spcBef>
                <a:spcPct val="0"/>
              </a:spcBef>
            </a:pPr>
            <a:r>
              <a:rPr lang="en-US" sz="8799">
                <a:solidFill>
                  <a:srgbClr val="000000"/>
                </a:solidFill>
                <a:latin typeface="Quicksand 2 Bold"/>
              </a:rPr>
              <a:t>1. Khái Niệm</a:t>
            </a:r>
          </a:p>
        </p:txBody>
      </p:sp>
      <p:sp>
        <p:nvSpPr>
          <p:cNvPr id="6" name="TextBox 6"/>
          <p:cNvSpPr txBox="1"/>
          <p:nvPr/>
        </p:nvSpPr>
        <p:spPr>
          <a:xfrm>
            <a:off x="9956701" y="8123666"/>
            <a:ext cx="7890775" cy="542925"/>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Handy Casual"/>
              </a:rPr>
              <a:t>Ảo ảnh của ảnh xám sử dụng màu đen và trắng</a:t>
            </a:r>
          </a:p>
        </p:txBody>
      </p:sp>
      <p:sp>
        <p:nvSpPr>
          <p:cNvPr id="7" name="TextBox 7"/>
          <p:cNvSpPr txBox="1"/>
          <p:nvPr/>
        </p:nvSpPr>
        <p:spPr>
          <a:xfrm>
            <a:off x="1028700" y="1830571"/>
            <a:ext cx="8101098" cy="5089525"/>
          </a:xfrm>
          <a:prstGeom prst="rect">
            <a:avLst/>
          </a:prstGeom>
        </p:spPr>
        <p:txBody>
          <a:bodyPr lIns="0" tIns="0" rIns="0" bIns="0" rtlCol="0" anchor="t">
            <a:spAutoFit/>
          </a:bodyPr>
          <a:lstStyle/>
          <a:p>
            <a:pPr algn="just">
              <a:lnSpc>
                <a:spcPts val="6799"/>
              </a:lnSpc>
            </a:pPr>
            <a:r>
              <a:rPr lang="en-US" sz="3999">
                <a:solidFill>
                  <a:srgbClr val="000000"/>
                </a:solidFill>
                <a:latin typeface="Handy Casual"/>
              </a:rPr>
              <a:t>Trong thị giác máy tính, đó là một quá trình tạo ra ảo ảnh về độ sâu màu trong hình ảnh trên một hệ thống có bảng màu hạn chế. Các màu không có sẵn trong bảng màu có thể được ước tính gần đúng bằng cách kết hợp các pixel màu từ trong bảng màu có sẵn.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rot="-10800000" flipH="1">
            <a:off x="7670131" y="8661831"/>
            <a:ext cx="12159733" cy="1680254"/>
          </a:xfrm>
          <a:custGeom>
            <a:avLst/>
            <a:gdLst/>
            <a:ahLst/>
            <a:cxnLst/>
            <a:rect l="l" t="t" r="r" b="b"/>
            <a:pathLst>
              <a:path w="12159733" h="1680254">
                <a:moveTo>
                  <a:pt x="12159733" y="0"/>
                </a:moveTo>
                <a:lnTo>
                  <a:pt x="0" y="0"/>
                </a:lnTo>
                <a:lnTo>
                  <a:pt x="0" y="1680254"/>
                </a:lnTo>
                <a:lnTo>
                  <a:pt x="12159733" y="1680254"/>
                </a:lnTo>
                <a:lnTo>
                  <a:pt x="1215973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1972581" y="-143918"/>
            <a:ext cx="13032502" cy="1800855"/>
          </a:xfrm>
          <a:custGeom>
            <a:avLst/>
            <a:gdLst/>
            <a:ahLst/>
            <a:cxnLst/>
            <a:rect l="l" t="t" r="r" b="b"/>
            <a:pathLst>
              <a:path w="13032502" h="1800855">
                <a:moveTo>
                  <a:pt x="13032501" y="0"/>
                </a:moveTo>
                <a:lnTo>
                  <a:pt x="0" y="0"/>
                </a:lnTo>
                <a:lnTo>
                  <a:pt x="0" y="1800855"/>
                </a:lnTo>
                <a:lnTo>
                  <a:pt x="13032501" y="1800855"/>
                </a:lnTo>
                <a:lnTo>
                  <a:pt x="130325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3074390" y="1314543"/>
            <a:ext cx="12148746" cy="7912169"/>
            <a:chOff x="0" y="0"/>
            <a:chExt cx="16549709" cy="10778404"/>
          </a:xfrm>
        </p:grpSpPr>
        <p:sp>
          <p:nvSpPr>
            <p:cNvPr id="5" name="Freeform 5"/>
            <p:cNvSpPr/>
            <p:nvPr/>
          </p:nvSpPr>
          <p:spPr>
            <a:xfrm>
              <a:off x="31750" y="31750"/>
              <a:ext cx="16486209" cy="10714903"/>
            </a:xfrm>
            <a:custGeom>
              <a:avLst/>
              <a:gdLst/>
              <a:ahLst/>
              <a:cxnLst/>
              <a:rect l="l" t="t" r="r" b="b"/>
              <a:pathLst>
                <a:path w="16486209" h="10714903">
                  <a:moveTo>
                    <a:pt x="16393499" y="10714903"/>
                  </a:moveTo>
                  <a:lnTo>
                    <a:pt x="92710" y="10714903"/>
                  </a:lnTo>
                  <a:cubicBezTo>
                    <a:pt x="41910" y="10714903"/>
                    <a:pt x="0" y="10672993"/>
                    <a:pt x="0" y="10622193"/>
                  </a:cubicBezTo>
                  <a:lnTo>
                    <a:pt x="0" y="92710"/>
                  </a:lnTo>
                  <a:cubicBezTo>
                    <a:pt x="0" y="41910"/>
                    <a:pt x="41910" y="0"/>
                    <a:pt x="92710" y="0"/>
                  </a:cubicBezTo>
                  <a:lnTo>
                    <a:pt x="16392229" y="0"/>
                  </a:lnTo>
                  <a:cubicBezTo>
                    <a:pt x="16443029" y="0"/>
                    <a:pt x="16484940" y="41910"/>
                    <a:pt x="16484940" y="92710"/>
                  </a:cubicBezTo>
                  <a:lnTo>
                    <a:pt x="16484940" y="10620924"/>
                  </a:lnTo>
                  <a:cubicBezTo>
                    <a:pt x="16486209" y="10672993"/>
                    <a:pt x="16444299" y="10714903"/>
                    <a:pt x="16393499" y="10714903"/>
                  </a:cubicBezTo>
                  <a:close/>
                </a:path>
              </a:pathLst>
            </a:custGeom>
            <a:solidFill>
              <a:srgbClr val="FBF7F1"/>
            </a:solidFill>
          </p:spPr>
          <p:txBody>
            <a:bodyPr/>
            <a:lstStyle/>
            <a:p>
              <a:endParaRPr lang="en-US"/>
            </a:p>
          </p:txBody>
        </p:sp>
        <p:sp>
          <p:nvSpPr>
            <p:cNvPr id="6" name="Freeform 6"/>
            <p:cNvSpPr/>
            <p:nvPr/>
          </p:nvSpPr>
          <p:spPr>
            <a:xfrm>
              <a:off x="0" y="0"/>
              <a:ext cx="16549709" cy="10778404"/>
            </a:xfrm>
            <a:custGeom>
              <a:avLst/>
              <a:gdLst/>
              <a:ahLst/>
              <a:cxnLst/>
              <a:rect l="l" t="t" r="r" b="b"/>
              <a:pathLst>
                <a:path w="16549709" h="10778404">
                  <a:moveTo>
                    <a:pt x="16425249" y="59690"/>
                  </a:moveTo>
                  <a:cubicBezTo>
                    <a:pt x="16460809" y="59690"/>
                    <a:pt x="16490018" y="88900"/>
                    <a:pt x="16490018" y="124460"/>
                  </a:cubicBezTo>
                  <a:lnTo>
                    <a:pt x="16490018" y="10653944"/>
                  </a:lnTo>
                  <a:cubicBezTo>
                    <a:pt x="16490018" y="10689504"/>
                    <a:pt x="16460809" y="10718714"/>
                    <a:pt x="16425249" y="10718714"/>
                  </a:cubicBezTo>
                  <a:lnTo>
                    <a:pt x="124460" y="10718714"/>
                  </a:lnTo>
                  <a:cubicBezTo>
                    <a:pt x="88900" y="10718714"/>
                    <a:pt x="59690" y="10689504"/>
                    <a:pt x="59690" y="10653944"/>
                  </a:cubicBezTo>
                  <a:lnTo>
                    <a:pt x="59690" y="124460"/>
                  </a:lnTo>
                  <a:cubicBezTo>
                    <a:pt x="59690" y="88900"/>
                    <a:pt x="88900" y="59690"/>
                    <a:pt x="124460" y="59690"/>
                  </a:cubicBezTo>
                  <a:lnTo>
                    <a:pt x="16425249" y="59690"/>
                  </a:lnTo>
                  <a:moveTo>
                    <a:pt x="16425249" y="0"/>
                  </a:moveTo>
                  <a:lnTo>
                    <a:pt x="124460" y="0"/>
                  </a:lnTo>
                  <a:cubicBezTo>
                    <a:pt x="55880" y="0"/>
                    <a:pt x="0" y="55880"/>
                    <a:pt x="0" y="124460"/>
                  </a:cubicBezTo>
                  <a:lnTo>
                    <a:pt x="0" y="10653944"/>
                  </a:lnTo>
                  <a:cubicBezTo>
                    <a:pt x="0" y="10722524"/>
                    <a:pt x="55880" y="10778404"/>
                    <a:pt x="124460" y="10778404"/>
                  </a:cubicBezTo>
                  <a:lnTo>
                    <a:pt x="16425249" y="10778404"/>
                  </a:lnTo>
                  <a:cubicBezTo>
                    <a:pt x="16493829" y="10778404"/>
                    <a:pt x="16549709" y="10722524"/>
                    <a:pt x="16549709" y="10653944"/>
                  </a:cubicBezTo>
                  <a:lnTo>
                    <a:pt x="16549709" y="124460"/>
                  </a:lnTo>
                  <a:cubicBezTo>
                    <a:pt x="16549709" y="55880"/>
                    <a:pt x="16493829" y="0"/>
                    <a:pt x="16425249" y="0"/>
                  </a:cubicBezTo>
                  <a:close/>
                </a:path>
              </a:pathLst>
            </a:custGeom>
            <a:solidFill>
              <a:srgbClr val="191919"/>
            </a:solidFill>
          </p:spPr>
          <p:txBody>
            <a:bodyPr/>
            <a:lstStyle/>
            <a:p>
              <a:endParaRPr lang="en-US"/>
            </a:p>
          </p:txBody>
        </p:sp>
      </p:grpSp>
      <p:sp>
        <p:nvSpPr>
          <p:cNvPr id="7" name="AutoShape 7"/>
          <p:cNvSpPr/>
          <p:nvPr/>
        </p:nvSpPr>
        <p:spPr>
          <a:xfrm flipH="1">
            <a:off x="3064865" y="4207368"/>
            <a:ext cx="12148746"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232289" flipH="1">
            <a:off x="11596108" y="528183"/>
            <a:ext cx="5940956" cy="4828377"/>
          </a:xfrm>
          <a:custGeom>
            <a:avLst/>
            <a:gdLst/>
            <a:ahLst/>
            <a:cxnLst/>
            <a:rect l="l" t="t" r="r" b="b"/>
            <a:pathLst>
              <a:path w="5940956" h="4828377">
                <a:moveTo>
                  <a:pt x="5940956" y="0"/>
                </a:moveTo>
                <a:lnTo>
                  <a:pt x="0" y="0"/>
                </a:lnTo>
                <a:lnTo>
                  <a:pt x="0" y="4828377"/>
                </a:lnTo>
                <a:lnTo>
                  <a:pt x="5940956" y="4828377"/>
                </a:lnTo>
                <a:lnTo>
                  <a:pt x="594095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508112">
            <a:off x="-395855" y="2130918"/>
            <a:ext cx="2513769" cy="4114800"/>
          </a:xfrm>
          <a:custGeom>
            <a:avLst/>
            <a:gdLst/>
            <a:ahLst/>
            <a:cxnLst/>
            <a:rect l="l" t="t" r="r" b="b"/>
            <a:pathLst>
              <a:path w="2513769" h="4114800">
                <a:moveTo>
                  <a:pt x="0" y="0"/>
                </a:moveTo>
                <a:lnTo>
                  <a:pt x="2513769" y="0"/>
                </a:lnTo>
                <a:lnTo>
                  <a:pt x="251376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rot="263213">
            <a:off x="12567435" y="1662158"/>
            <a:ext cx="4592383" cy="2849880"/>
          </a:xfrm>
          <a:prstGeom prst="rect">
            <a:avLst/>
          </a:prstGeom>
        </p:spPr>
        <p:txBody>
          <a:bodyPr lIns="0" tIns="0" rIns="0" bIns="0" rtlCol="0" anchor="t">
            <a:spAutoFit/>
          </a:bodyPr>
          <a:lstStyle/>
          <a:p>
            <a:pPr algn="ctr">
              <a:lnSpc>
                <a:spcPts val="7559"/>
              </a:lnSpc>
            </a:pPr>
            <a:r>
              <a:rPr lang="en-US" sz="6000">
                <a:solidFill>
                  <a:srgbClr val="000000"/>
                </a:solidFill>
                <a:latin typeface="Quicksand 1 Bold"/>
              </a:rPr>
              <a:t>2. CÁC KỸ THUẬT PHỐI MÀU</a:t>
            </a:r>
          </a:p>
        </p:txBody>
      </p:sp>
      <p:sp>
        <p:nvSpPr>
          <p:cNvPr id="11" name="TextBox 11"/>
          <p:cNvSpPr txBox="1"/>
          <p:nvPr/>
        </p:nvSpPr>
        <p:spPr>
          <a:xfrm>
            <a:off x="3783324" y="2366454"/>
            <a:ext cx="7800708" cy="1431671"/>
          </a:xfrm>
          <a:prstGeom prst="rect">
            <a:avLst/>
          </a:prstGeom>
        </p:spPr>
        <p:txBody>
          <a:bodyPr lIns="0" tIns="0" rIns="0" bIns="0" rtlCol="0" anchor="t">
            <a:spAutoFit/>
          </a:bodyPr>
          <a:lstStyle/>
          <a:p>
            <a:pPr algn="just">
              <a:lnSpc>
                <a:spcPts val="5631"/>
              </a:lnSpc>
            </a:pPr>
            <a:r>
              <a:rPr lang="en-US" sz="4399" spc="-39">
                <a:solidFill>
                  <a:srgbClr val="000000"/>
                </a:solidFill>
                <a:latin typeface="Quicksand 1 Bold"/>
              </a:rPr>
              <a:t>4 Loại Phối Màu Thường được sử dụng: </a:t>
            </a:r>
          </a:p>
        </p:txBody>
      </p:sp>
      <p:sp>
        <p:nvSpPr>
          <p:cNvPr id="12" name="TextBox 12"/>
          <p:cNvSpPr txBox="1"/>
          <p:nvPr/>
        </p:nvSpPr>
        <p:spPr>
          <a:xfrm>
            <a:off x="3511957" y="4755187"/>
            <a:ext cx="11254561" cy="4160901"/>
          </a:xfrm>
          <a:prstGeom prst="rect">
            <a:avLst/>
          </a:prstGeom>
        </p:spPr>
        <p:txBody>
          <a:bodyPr lIns="0" tIns="0" rIns="0" bIns="0" rtlCol="0" anchor="t">
            <a:spAutoFit/>
          </a:bodyPr>
          <a:lstStyle/>
          <a:p>
            <a:pPr marL="777240" lvl="1" indent="-388620">
              <a:lnSpc>
                <a:spcPts val="6912"/>
              </a:lnSpc>
              <a:buFont typeface="Arial"/>
              <a:buChar char="•"/>
            </a:pPr>
            <a:r>
              <a:rPr lang="en-US" sz="3600">
                <a:solidFill>
                  <a:srgbClr val="231F20"/>
                </a:solidFill>
                <a:latin typeface="Paytone One"/>
              </a:rPr>
              <a:t>Phối Màu Ngẫu Nhiên (Random Dithering)</a:t>
            </a:r>
          </a:p>
          <a:p>
            <a:pPr marL="777240" lvl="1" indent="-388620">
              <a:lnSpc>
                <a:spcPts val="6912"/>
              </a:lnSpc>
              <a:buFont typeface="Arial"/>
              <a:buChar char="•"/>
            </a:pPr>
            <a:r>
              <a:rPr lang="en-US" sz="3600">
                <a:solidFill>
                  <a:srgbClr val="231F20"/>
                </a:solidFill>
                <a:latin typeface="Paytone One"/>
              </a:rPr>
              <a:t>Phối Màu Trung Bình (Average Dithering)</a:t>
            </a:r>
          </a:p>
          <a:p>
            <a:pPr marL="777240" lvl="1" indent="-388620">
              <a:lnSpc>
                <a:spcPts val="6912"/>
              </a:lnSpc>
              <a:buFont typeface="Arial"/>
              <a:buChar char="•"/>
            </a:pPr>
            <a:r>
              <a:rPr lang="en-US" sz="3600">
                <a:solidFill>
                  <a:srgbClr val="231F20"/>
                </a:solidFill>
                <a:latin typeface="Paytone One"/>
              </a:rPr>
              <a:t>Phối Màu Theo Thứ Tự (Ordered Dithering)</a:t>
            </a:r>
          </a:p>
          <a:p>
            <a:pPr marL="777240" lvl="1" indent="-388620">
              <a:lnSpc>
                <a:spcPts val="6912"/>
              </a:lnSpc>
              <a:buFont typeface="Arial"/>
              <a:buChar char="•"/>
            </a:pPr>
            <a:r>
              <a:rPr lang="en-US" sz="3600">
                <a:solidFill>
                  <a:srgbClr val="231F20"/>
                </a:solidFill>
                <a:latin typeface="Paytone One"/>
              </a:rPr>
              <a:t>Floyd-Steinberg Dithering</a:t>
            </a:r>
          </a:p>
          <a:p>
            <a:pPr>
              <a:lnSpc>
                <a:spcPts val="4752"/>
              </a:lnSpc>
            </a:pPr>
            <a:endParaRPr lang="en-US" sz="3600">
              <a:solidFill>
                <a:srgbClr val="231F20"/>
              </a:solidFill>
              <a:latin typeface="Paytone One"/>
            </a:endParaRPr>
          </a:p>
        </p:txBody>
      </p:sp>
      <p:sp>
        <p:nvSpPr>
          <p:cNvPr id="13" name="Freeform 13"/>
          <p:cNvSpPr/>
          <p:nvPr/>
        </p:nvSpPr>
        <p:spPr>
          <a:xfrm rot="-4087408">
            <a:off x="1193680" y="7229350"/>
            <a:ext cx="1514128" cy="1379233"/>
          </a:xfrm>
          <a:custGeom>
            <a:avLst/>
            <a:gdLst/>
            <a:ahLst/>
            <a:cxnLst/>
            <a:rect l="l" t="t" r="r" b="b"/>
            <a:pathLst>
              <a:path w="1514128" h="1379233">
                <a:moveTo>
                  <a:pt x="0" y="0"/>
                </a:moveTo>
                <a:lnTo>
                  <a:pt x="1514129" y="0"/>
                </a:lnTo>
                <a:lnTo>
                  <a:pt x="1514129" y="1379233"/>
                </a:lnTo>
                <a:lnTo>
                  <a:pt x="0" y="137923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1178862" cy="7847344"/>
            <a:chOff x="0" y="0"/>
            <a:chExt cx="15228478" cy="10690097"/>
          </a:xfrm>
        </p:grpSpPr>
        <p:sp>
          <p:nvSpPr>
            <p:cNvPr id="5" name="Freeform 5"/>
            <p:cNvSpPr/>
            <p:nvPr/>
          </p:nvSpPr>
          <p:spPr>
            <a:xfrm>
              <a:off x="31750" y="31750"/>
              <a:ext cx="15164978" cy="10626596"/>
            </a:xfrm>
            <a:custGeom>
              <a:avLst/>
              <a:gdLst/>
              <a:ahLst/>
              <a:cxnLst/>
              <a:rect l="l" t="t" r="r" b="b"/>
              <a:pathLst>
                <a:path w="15164978" h="10626596">
                  <a:moveTo>
                    <a:pt x="15072269" y="10626596"/>
                  </a:moveTo>
                  <a:lnTo>
                    <a:pt x="92710" y="10626596"/>
                  </a:lnTo>
                  <a:cubicBezTo>
                    <a:pt x="41910" y="10626596"/>
                    <a:pt x="0" y="10584686"/>
                    <a:pt x="0" y="10533886"/>
                  </a:cubicBezTo>
                  <a:lnTo>
                    <a:pt x="0" y="92710"/>
                  </a:lnTo>
                  <a:cubicBezTo>
                    <a:pt x="0" y="41910"/>
                    <a:pt x="41910" y="0"/>
                    <a:pt x="92710" y="0"/>
                  </a:cubicBezTo>
                  <a:lnTo>
                    <a:pt x="15070998" y="0"/>
                  </a:lnTo>
                  <a:cubicBezTo>
                    <a:pt x="15121798" y="0"/>
                    <a:pt x="15163709" y="41910"/>
                    <a:pt x="15163709" y="92710"/>
                  </a:cubicBezTo>
                  <a:lnTo>
                    <a:pt x="15163709" y="10532617"/>
                  </a:lnTo>
                  <a:cubicBezTo>
                    <a:pt x="15164978" y="10584686"/>
                    <a:pt x="15123069" y="10626596"/>
                    <a:pt x="15072269" y="10626596"/>
                  </a:cubicBezTo>
                  <a:close/>
                </a:path>
              </a:pathLst>
            </a:custGeom>
            <a:solidFill>
              <a:srgbClr val="FFFEF7"/>
            </a:solidFill>
          </p:spPr>
          <p:txBody>
            <a:bodyPr/>
            <a:lstStyle/>
            <a:p>
              <a:endParaRPr lang="en-US"/>
            </a:p>
          </p:txBody>
        </p:sp>
        <p:sp>
          <p:nvSpPr>
            <p:cNvPr id="6" name="Freeform 6"/>
            <p:cNvSpPr/>
            <p:nvPr/>
          </p:nvSpPr>
          <p:spPr>
            <a:xfrm>
              <a:off x="0" y="0"/>
              <a:ext cx="15228478" cy="10690096"/>
            </a:xfrm>
            <a:custGeom>
              <a:avLst/>
              <a:gdLst/>
              <a:ahLst/>
              <a:cxnLst/>
              <a:rect l="l" t="t" r="r" b="b"/>
              <a:pathLst>
                <a:path w="15228478" h="10690096">
                  <a:moveTo>
                    <a:pt x="15104019" y="59690"/>
                  </a:moveTo>
                  <a:cubicBezTo>
                    <a:pt x="15139578" y="59690"/>
                    <a:pt x="15168789" y="88900"/>
                    <a:pt x="15168789" y="124460"/>
                  </a:cubicBezTo>
                  <a:lnTo>
                    <a:pt x="15168789" y="10565636"/>
                  </a:lnTo>
                  <a:cubicBezTo>
                    <a:pt x="15168789" y="10601196"/>
                    <a:pt x="15139578" y="10630406"/>
                    <a:pt x="15104019" y="10630406"/>
                  </a:cubicBezTo>
                  <a:lnTo>
                    <a:pt x="124460" y="10630406"/>
                  </a:lnTo>
                  <a:cubicBezTo>
                    <a:pt x="88900" y="10630406"/>
                    <a:pt x="59690" y="10601196"/>
                    <a:pt x="59690" y="10565636"/>
                  </a:cubicBezTo>
                  <a:lnTo>
                    <a:pt x="59690" y="124460"/>
                  </a:lnTo>
                  <a:cubicBezTo>
                    <a:pt x="59690" y="88900"/>
                    <a:pt x="88900" y="59690"/>
                    <a:pt x="124460" y="59690"/>
                  </a:cubicBezTo>
                  <a:lnTo>
                    <a:pt x="15104019" y="59690"/>
                  </a:lnTo>
                  <a:moveTo>
                    <a:pt x="15104019" y="0"/>
                  </a:moveTo>
                  <a:lnTo>
                    <a:pt x="124460" y="0"/>
                  </a:lnTo>
                  <a:cubicBezTo>
                    <a:pt x="55880" y="0"/>
                    <a:pt x="0" y="55880"/>
                    <a:pt x="0" y="124460"/>
                  </a:cubicBezTo>
                  <a:lnTo>
                    <a:pt x="0" y="10565636"/>
                  </a:lnTo>
                  <a:cubicBezTo>
                    <a:pt x="0" y="10634217"/>
                    <a:pt x="55880" y="10690096"/>
                    <a:pt x="124460" y="10690096"/>
                  </a:cubicBezTo>
                  <a:lnTo>
                    <a:pt x="15104019" y="10690096"/>
                  </a:lnTo>
                  <a:cubicBezTo>
                    <a:pt x="15172598" y="10690096"/>
                    <a:pt x="15228478" y="10634217"/>
                    <a:pt x="15228478" y="10565636"/>
                  </a:cubicBezTo>
                  <a:lnTo>
                    <a:pt x="15228478" y="124460"/>
                  </a:lnTo>
                  <a:cubicBezTo>
                    <a:pt x="15228478" y="55880"/>
                    <a:pt x="15172598" y="0"/>
                    <a:pt x="15104019" y="0"/>
                  </a:cubicBezTo>
                  <a:close/>
                </a:path>
              </a:pathLst>
            </a:custGeom>
            <a:solidFill>
              <a:srgbClr val="191919"/>
            </a:solidFill>
          </p:spPr>
          <p:txBody>
            <a:bodyPr/>
            <a:lstStyle/>
            <a:p>
              <a:endParaRPr lang="en-US"/>
            </a:p>
          </p:txBody>
        </p:sp>
      </p:grpSp>
      <p:grpSp>
        <p:nvGrpSpPr>
          <p:cNvPr id="7" name="Group 7"/>
          <p:cNvGrpSpPr/>
          <p:nvPr/>
        </p:nvGrpSpPr>
        <p:grpSpPr>
          <a:xfrm>
            <a:off x="12388537" y="1219828"/>
            <a:ext cx="4870545" cy="7847344"/>
            <a:chOff x="0" y="0"/>
            <a:chExt cx="6634932" cy="10690097"/>
          </a:xfrm>
        </p:grpSpPr>
        <p:sp>
          <p:nvSpPr>
            <p:cNvPr id="8" name="Freeform 8"/>
            <p:cNvSpPr/>
            <p:nvPr/>
          </p:nvSpPr>
          <p:spPr>
            <a:xfrm>
              <a:off x="31750" y="31750"/>
              <a:ext cx="6571432" cy="10626596"/>
            </a:xfrm>
            <a:custGeom>
              <a:avLst/>
              <a:gdLst/>
              <a:ahLst/>
              <a:cxnLst/>
              <a:rect l="l" t="t" r="r" b="b"/>
              <a:pathLst>
                <a:path w="6571432" h="10626596">
                  <a:moveTo>
                    <a:pt x="6478722" y="10626596"/>
                  </a:moveTo>
                  <a:lnTo>
                    <a:pt x="92710" y="10626596"/>
                  </a:lnTo>
                  <a:cubicBezTo>
                    <a:pt x="41910" y="10626596"/>
                    <a:pt x="0" y="10584686"/>
                    <a:pt x="0" y="10533886"/>
                  </a:cubicBezTo>
                  <a:lnTo>
                    <a:pt x="0" y="92710"/>
                  </a:lnTo>
                  <a:cubicBezTo>
                    <a:pt x="0" y="41910"/>
                    <a:pt x="41910" y="0"/>
                    <a:pt x="92710" y="0"/>
                  </a:cubicBezTo>
                  <a:lnTo>
                    <a:pt x="6477452" y="0"/>
                  </a:lnTo>
                  <a:cubicBezTo>
                    <a:pt x="6528252" y="0"/>
                    <a:pt x="6570162" y="41910"/>
                    <a:pt x="6570162" y="92710"/>
                  </a:cubicBezTo>
                  <a:lnTo>
                    <a:pt x="6570162" y="10532617"/>
                  </a:lnTo>
                  <a:cubicBezTo>
                    <a:pt x="6571432" y="10584686"/>
                    <a:pt x="6529522" y="10626596"/>
                    <a:pt x="6478722" y="10626596"/>
                  </a:cubicBezTo>
                  <a:close/>
                </a:path>
              </a:pathLst>
            </a:custGeom>
            <a:solidFill>
              <a:srgbClr val="FFFEF7"/>
            </a:solidFill>
          </p:spPr>
          <p:txBody>
            <a:bodyPr/>
            <a:lstStyle/>
            <a:p>
              <a:endParaRPr lang="en-US"/>
            </a:p>
          </p:txBody>
        </p:sp>
        <p:sp>
          <p:nvSpPr>
            <p:cNvPr id="9" name="Freeform 9"/>
            <p:cNvSpPr/>
            <p:nvPr/>
          </p:nvSpPr>
          <p:spPr>
            <a:xfrm>
              <a:off x="0" y="0"/>
              <a:ext cx="6634932" cy="10690096"/>
            </a:xfrm>
            <a:custGeom>
              <a:avLst/>
              <a:gdLst/>
              <a:ahLst/>
              <a:cxnLst/>
              <a:rect l="l" t="t" r="r" b="b"/>
              <a:pathLst>
                <a:path w="6634932" h="10690096">
                  <a:moveTo>
                    <a:pt x="6510472" y="59690"/>
                  </a:moveTo>
                  <a:cubicBezTo>
                    <a:pt x="6546032" y="59690"/>
                    <a:pt x="6575242" y="88900"/>
                    <a:pt x="6575242" y="124460"/>
                  </a:cubicBezTo>
                  <a:lnTo>
                    <a:pt x="6575242" y="10565636"/>
                  </a:lnTo>
                  <a:cubicBezTo>
                    <a:pt x="6575242" y="10601196"/>
                    <a:pt x="6546032" y="10630406"/>
                    <a:pt x="6510472" y="10630406"/>
                  </a:cubicBezTo>
                  <a:lnTo>
                    <a:pt x="124460" y="10630406"/>
                  </a:lnTo>
                  <a:cubicBezTo>
                    <a:pt x="88900" y="10630406"/>
                    <a:pt x="59690" y="10601196"/>
                    <a:pt x="59690" y="10565636"/>
                  </a:cubicBezTo>
                  <a:lnTo>
                    <a:pt x="59690" y="124460"/>
                  </a:lnTo>
                  <a:cubicBezTo>
                    <a:pt x="59690" y="88900"/>
                    <a:pt x="88900" y="59690"/>
                    <a:pt x="124460" y="59690"/>
                  </a:cubicBezTo>
                  <a:lnTo>
                    <a:pt x="6510472" y="59690"/>
                  </a:lnTo>
                  <a:moveTo>
                    <a:pt x="6510472" y="0"/>
                  </a:moveTo>
                  <a:lnTo>
                    <a:pt x="124460" y="0"/>
                  </a:lnTo>
                  <a:cubicBezTo>
                    <a:pt x="55880" y="0"/>
                    <a:pt x="0" y="55880"/>
                    <a:pt x="0" y="124460"/>
                  </a:cubicBezTo>
                  <a:lnTo>
                    <a:pt x="0" y="10565636"/>
                  </a:lnTo>
                  <a:cubicBezTo>
                    <a:pt x="0" y="10634217"/>
                    <a:pt x="55880" y="10690096"/>
                    <a:pt x="124460" y="10690096"/>
                  </a:cubicBezTo>
                  <a:lnTo>
                    <a:pt x="6510472" y="10690096"/>
                  </a:lnTo>
                  <a:cubicBezTo>
                    <a:pt x="6579052" y="10690096"/>
                    <a:pt x="6634932" y="10634217"/>
                    <a:pt x="6634932" y="10565636"/>
                  </a:cubicBezTo>
                  <a:lnTo>
                    <a:pt x="6634932" y="124460"/>
                  </a:lnTo>
                  <a:cubicBezTo>
                    <a:pt x="6634932" y="55880"/>
                    <a:pt x="6579052" y="0"/>
                    <a:pt x="6510472" y="0"/>
                  </a:cubicBezTo>
                  <a:close/>
                </a:path>
              </a:pathLst>
            </a:custGeom>
            <a:solidFill>
              <a:srgbClr val="191919"/>
            </a:solidFill>
          </p:spPr>
          <p:txBody>
            <a:bodyPr/>
            <a:lstStyle/>
            <a:p>
              <a:endParaRPr lang="en-US"/>
            </a:p>
          </p:txBody>
        </p:sp>
      </p:grpSp>
      <p:sp>
        <p:nvSpPr>
          <p:cNvPr id="10" name="AutoShape 10"/>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11" name="AutoShape 11"/>
          <p:cNvSpPr/>
          <p:nvPr/>
        </p:nvSpPr>
        <p:spPr>
          <a:xfrm flipH="1">
            <a:off x="12388537" y="2333067"/>
            <a:ext cx="4870763" cy="0"/>
          </a:xfrm>
          <a:prstGeom prst="line">
            <a:avLst/>
          </a:prstGeom>
          <a:ln w="38100" cap="flat">
            <a:solidFill>
              <a:srgbClr val="000000"/>
            </a:solidFill>
            <a:prstDash val="solid"/>
            <a:headEnd type="none" w="sm" len="sm"/>
            <a:tailEnd type="none" w="sm" len="sm"/>
          </a:ln>
        </p:spPr>
        <p:txBody>
          <a:bodyPr/>
          <a:lstStyle/>
          <a:p>
            <a:endParaRPr lang="en-US"/>
          </a:p>
        </p:txBody>
      </p:sp>
      <p:sp>
        <p:nvSpPr>
          <p:cNvPr id="12" name="Freeform 12"/>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3" name="Group 13"/>
          <p:cNvGrpSpPr/>
          <p:nvPr/>
        </p:nvGrpSpPr>
        <p:grpSpPr>
          <a:xfrm>
            <a:off x="1628887" y="2652060"/>
            <a:ext cx="9978489" cy="5595692"/>
            <a:chOff x="0" y="0"/>
            <a:chExt cx="2873391" cy="1611327"/>
          </a:xfrm>
        </p:grpSpPr>
        <p:sp>
          <p:nvSpPr>
            <p:cNvPr id="14" name="Freeform 14"/>
            <p:cNvSpPr/>
            <p:nvPr/>
          </p:nvSpPr>
          <p:spPr>
            <a:xfrm>
              <a:off x="0" y="0"/>
              <a:ext cx="2873391" cy="1611327"/>
            </a:xfrm>
            <a:custGeom>
              <a:avLst/>
              <a:gdLst/>
              <a:ahLst/>
              <a:cxnLst/>
              <a:rect l="l" t="t" r="r" b="b"/>
              <a:pathLst>
                <a:path w="2873391" h="1611327">
                  <a:moveTo>
                    <a:pt x="27931" y="0"/>
                  </a:moveTo>
                  <a:lnTo>
                    <a:pt x="2845460" y="0"/>
                  </a:lnTo>
                  <a:cubicBezTo>
                    <a:pt x="2860886" y="0"/>
                    <a:pt x="2873391" y="12505"/>
                    <a:pt x="2873391" y="27931"/>
                  </a:cubicBezTo>
                  <a:lnTo>
                    <a:pt x="2873391" y="1583396"/>
                  </a:lnTo>
                  <a:cubicBezTo>
                    <a:pt x="2873391" y="1590804"/>
                    <a:pt x="2870448" y="1597908"/>
                    <a:pt x="2865210" y="1603146"/>
                  </a:cubicBezTo>
                  <a:cubicBezTo>
                    <a:pt x="2859972" y="1608384"/>
                    <a:pt x="2852868" y="1611327"/>
                    <a:pt x="2845460" y="1611327"/>
                  </a:cubicBezTo>
                  <a:lnTo>
                    <a:pt x="27931" y="1611327"/>
                  </a:lnTo>
                  <a:cubicBezTo>
                    <a:pt x="12505" y="1611327"/>
                    <a:pt x="0" y="1598822"/>
                    <a:pt x="0" y="1583396"/>
                  </a:cubicBezTo>
                  <a:lnTo>
                    <a:pt x="0" y="27931"/>
                  </a:lnTo>
                  <a:cubicBezTo>
                    <a:pt x="0" y="12505"/>
                    <a:pt x="12505" y="0"/>
                    <a:pt x="27931" y="0"/>
                  </a:cubicBezTo>
                  <a:close/>
                </a:path>
              </a:pathLst>
            </a:custGeom>
            <a:solidFill>
              <a:srgbClr val="E6BFE1"/>
            </a:solidFill>
          </p:spPr>
          <p:txBody>
            <a:bodyPr/>
            <a:lstStyle/>
            <a:p>
              <a:endParaRPr lang="en-US"/>
            </a:p>
          </p:txBody>
        </p:sp>
        <p:sp>
          <p:nvSpPr>
            <p:cNvPr id="15" name="TextBox 15"/>
            <p:cNvSpPr txBox="1"/>
            <p:nvPr/>
          </p:nvSpPr>
          <p:spPr>
            <a:xfrm>
              <a:off x="0" y="28575"/>
              <a:ext cx="2873391" cy="1582752"/>
            </a:xfrm>
            <a:prstGeom prst="rect">
              <a:avLst/>
            </a:prstGeom>
          </p:spPr>
          <p:txBody>
            <a:bodyPr lIns="71438" tIns="71438" rIns="71438" bIns="71438" rtlCol="0" anchor="ctr"/>
            <a:lstStyle/>
            <a:p>
              <a:pPr algn="ctr">
                <a:lnSpc>
                  <a:spcPts val="2598"/>
                </a:lnSpc>
              </a:pPr>
              <a:endParaRPr/>
            </a:p>
          </p:txBody>
        </p:sp>
      </p:grpSp>
      <p:sp>
        <p:nvSpPr>
          <p:cNvPr id="16" name="TextBox 16"/>
          <p:cNvSpPr txBox="1"/>
          <p:nvPr/>
        </p:nvSpPr>
        <p:spPr>
          <a:xfrm>
            <a:off x="2014139" y="2828367"/>
            <a:ext cx="9207985" cy="5152517"/>
          </a:xfrm>
          <a:prstGeom prst="rect">
            <a:avLst/>
          </a:prstGeom>
        </p:spPr>
        <p:txBody>
          <a:bodyPr lIns="0" tIns="0" rIns="0" bIns="0" rtlCol="0" anchor="t">
            <a:spAutoFit/>
          </a:bodyPr>
          <a:lstStyle/>
          <a:p>
            <a:pPr algn="just">
              <a:lnSpc>
                <a:spcPts val="5133"/>
              </a:lnSpc>
            </a:pPr>
            <a:r>
              <a:rPr lang="en-US" sz="3399">
                <a:solidFill>
                  <a:srgbClr val="000000"/>
                </a:solidFill>
                <a:latin typeface="Quicksand 1"/>
              </a:rPr>
              <a:t>Phối màu ngẫu nhiên có thể được coi là quá trình chuyển đổi một hình ảnh thang độ xám thành hình ảnh đen trắng hoặc đơn sắc. </a:t>
            </a:r>
          </a:p>
          <a:p>
            <a:pPr algn="just">
              <a:lnSpc>
                <a:spcPts val="5133"/>
              </a:lnSpc>
            </a:pPr>
            <a:r>
              <a:rPr lang="en-US" sz="3399">
                <a:solidFill>
                  <a:srgbClr val="000000"/>
                </a:solidFill>
                <a:latin typeface="Quicksand 1"/>
              </a:rPr>
              <a:t>Quá trình này hoạt động bằng cách chọn ngẫu nhiên các giá trị pixel trong ảnh. Nếu giá trị pixel lớn hơn giá trị pixel ngẫu nhiên thì nó sẽ trở thành màu trắng và nếu không thì vị trí của hình ảnh sẽ trở thành màu đen.</a:t>
            </a:r>
          </a:p>
        </p:txBody>
      </p:sp>
      <p:sp>
        <p:nvSpPr>
          <p:cNvPr id="17" name="Freeform 17"/>
          <p:cNvSpPr/>
          <p:nvPr/>
        </p:nvSpPr>
        <p:spPr>
          <a:xfrm>
            <a:off x="12616510" y="2820386"/>
            <a:ext cx="4414818" cy="5273255"/>
          </a:xfrm>
          <a:custGeom>
            <a:avLst/>
            <a:gdLst/>
            <a:ahLst/>
            <a:cxnLst/>
            <a:rect l="l" t="t" r="r" b="b"/>
            <a:pathLst>
              <a:path w="4414818" h="5273255">
                <a:moveTo>
                  <a:pt x="0" y="0"/>
                </a:moveTo>
                <a:lnTo>
                  <a:pt x="4414818" y="0"/>
                </a:lnTo>
                <a:lnTo>
                  <a:pt x="4414818" y="5273255"/>
                </a:lnTo>
                <a:lnTo>
                  <a:pt x="0" y="5273255"/>
                </a:lnTo>
                <a:lnTo>
                  <a:pt x="0" y="0"/>
                </a:lnTo>
                <a:close/>
              </a:path>
            </a:pathLst>
          </a:custGeom>
          <a:blipFill>
            <a:blip r:embed="rId6"/>
            <a:stretch>
              <a:fillRect/>
            </a:stretch>
          </a:blipFill>
        </p:spPr>
        <p:txBody>
          <a:bodyPr/>
          <a:lstStyle/>
          <a:p>
            <a:endParaRPr lang="en-US"/>
          </a:p>
        </p:txBody>
      </p:sp>
      <p:sp>
        <p:nvSpPr>
          <p:cNvPr id="18" name="TextBox 18"/>
          <p:cNvSpPr txBox="1"/>
          <p:nvPr/>
        </p:nvSpPr>
        <p:spPr>
          <a:xfrm>
            <a:off x="1410052" y="1446384"/>
            <a:ext cx="8529940"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NGẪU NHIÊN (RANDOM DITHERING)</a:t>
            </a:r>
          </a:p>
        </p:txBody>
      </p:sp>
      <p:sp>
        <p:nvSpPr>
          <p:cNvPr id="19" name="TextBox 19"/>
          <p:cNvSpPr txBox="1"/>
          <p:nvPr/>
        </p:nvSpPr>
        <p:spPr>
          <a:xfrm>
            <a:off x="12844264" y="1465434"/>
            <a:ext cx="4016881" cy="580390"/>
          </a:xfrm>
          <a:prstGeom prst="rect">
            <a:avLst/>
          </a:prstGeom>
        </p:spPr>
        <p:txBody>
          <a:bodyPr lIns="0" tIns="0" rIns="0" bIns="0" rtlCol="0" anchor="t">
            <a:spAutoFit/>
          </a:bodyPr>
          <a:lstStyle/>
          <a:p>
            <a:pPr>
              <a:lnSpc>
                <a:spcPts val="4759"/>
              </a:lnSpc>
              <a:spcBef>
                <a:spcPct val="0"/>
              </a:spcBef>
            </a:pPr>
            <a:r>
              <a:rPr lang="en-US" sz="3399">
                <a:solidFill>
                  <a:srgbClr val="000000"/>
                </a:solidFill>
                <a:latin typeface="Paytone One"/>
              </a:rPr>
              <a:t>ẢNH GỐC</a:t>
            </a:r>
          </a:p>
        </p:txBody>
      </p:sp>
      <p:sp>
        <p:nvSpPr>
          <p:cNvPr id="20" name="TextBox 20"/>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BF7F1"/>
        </a:solidFill>
        <a:effectLst/>
      </p:bgPr>
    </p:bg>
    <p:spTree>
      <p:nvGrpSpPr>
        <p:cNvPr id="1" name=""/>
        <p:cNvGrpSpPr/>
        <p:nvPr/>
      </p:nvGrpSpPr>
      <p:grpSpPr>
        <a:xfrm>
          <a:off x="0" y="0"/>
          <a:ext cx="0" cy="0"/>
          <a:chOff x="0" y="0"/>
          <a:chExt cx="0" cy="0"/>
        </a:xfrm>
      </p:grpSpPr>
      <p:sp>
        <p:nvSpPr>
          <p:cNvPr id="2" name="Freeform 2"/>
          <p:cNvSpPr/>
          <p:nvPr/>
        </p:nvSpPr>
        <p:spPr>
          <a:xfrm flipH="1">
            <a:off x="-4146330" y="-145721"/>
            <a:ext cx="13290330" cy="1836482"/>
          </a:xfrm>
          <a:custGeom>
            <a:avLst/>
            <a:gdLst/>
            <a:ahLst/>
            <a:cxnLst/>
            <a:rect l="l" t="t" r="r" b="b"/>
            <a:pathLst>
              <a:path w="13290330" h="1836482">
                <a:moveTo>
                  <a:pt x="13290330" y="0"/>
                </a:moveTo>
                <a:lnTo>
                  <a:pt x="0" y="0"/>
                </a:lnTo>
                <a:lnTo>
                  <a:pt x="0" y="1836482"/>
                </a:lnTo>
                <a:lnTo>
                  <a:pt x="13290330" y="1836482"/>
                </a:lnTo>
                <a:lnTo>
                  <a:pt x="1329033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0800000" flipH="1">
            <a:off x="8209465" y="8823812"/>
            <a:ext cx="13290330" cy="1836482"/>
          </a:xfrm>
          <a:custGeom>
            <a:avLst/>
            <a:gdLst/>
            <a:ahLst/>
            <a:cxnLst/>
            <a:rect l="l" t="t" r="r" b="b"/>
            <a:pathLst>
              <a:path w="13290330" h="1836482">
                <a:moveTo>
                  <a:pt x="13290331" y="0"/>
                </a:moveTo>
                <a:lnTo>
                  <a:pt x="0" y="0"/>
                </a:lnTo>
                <a:lnTo>
                  <a:pt x="0" y="1836482"/>
                </a:lnTo>
                <a:lnTo>
                  <a:pt x="13290331" y="1836482"/>
                </a:lnTo>
                <a:lnTo>
                  <a:pt x="1329033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028700" y="1219828"/>
            <a:ext cx="16634828" cy="7847344"/>
            <a:chOff x="0" y="0"/>
            <a:chExt cx="22660903" cy="10690097"/>
          </a:xfrm>
        </p:grpSpPr>
        <p:sp>
          <p:nvSpPr>
            <p:cNvPr id="5" name="Freeform 5"/>
            <p:cNvSpPr/>
            <p:nvPr/>
          </p:nvSpPr>
          <p:spPr>
            <a:xfrm>
              <a:off x="31750" y="31750"/>
              <a:ext cx="22597404" cy="10626596"/>
            </a:xfrm>
            <a:custGeom>
              <a:avLst/>
              <a:gdLst/>
              <a:ahLst/>
              <a:cxnLst/>
              <a:rect l="l" t="t" r="r" b="b"/>
              <a:pathLst>
                <a:path w="22597404" h="10626596">
                  <a:moveTo>
                    <a:pt x="22504693" y="10626596"/>
                  </a:moveTo>
                  <a:lnTo>
                    <a:pt x="92710" y="10626596"/>
                  </a:lnTo>
                  <a:cubicBezTo>
                    <a:pt x="41910" y="10626596"/>
                    <a:pt x="0" y="10584686"/>
                    <a:pt x="0" y="10533886"/>
                  </a:cubicBezTo>
                  <a:lnTo>
                    <a:pt x="0" y="92710"/>
                  </a:lnTo>
                  <a:cubicBezTo>
                    <a:pt x="0" y="41910"/>
                    <a:pt x="41910" y="0"/>
                    <a:pt x="92710" y="0"/>
                  </a:cubicBezTo>
                  <a:lnTo>
                    <a:pt x="22503423" y="0"/>
                  </a:lnTo>
                  <a:cubicBezTo>
                    <a:pt x="22554223" y="0"/>
                    <a:pt x="22596134" y="41910"/>
                    <a:pt x="22596134" y="92710"/>
                  </a:cubicBezTo>
                  <a:lnTo>
                    <a:pt x="22596134" y="10532617"/>
                  </a:lnTo>
                  <a:cubicBezTo>
                    <a:pt x="22597404" y="10584686"/>
                    <a:pt x="22555493" y="10626596"/>
                    <a:pt x="22504693" y="10626596"/>
                  </a:cubicBezTo>
                  <a:close/>
                </a:path>
              </a:pathLst>
            </a:custGeom>
            <a:solidFill>
              <a:srgbClr val="FFFEF7"/>
            </a:solidFill>
          </p:spPr>
          <p:txBody>
            <a:bodyPr/>
            <a:lstStyle/>
            <a:p>
              <a:endParaRPr lang="en-US"/>
            </a:p>
          </p:txBody>
        </p:sp>
        <p:sp>
          <p:nvSpPr>
            <p:cNvPr id="6" name="Freeform 6"/>
            <p:cNvSpPr/>
            <p:nvPr/>
          </p:nvSpPr>
          <p:spPr>
            <a:xfrm>
              <a:off x="0" y="0"/>
              <a:ext cx="22660904" cy="10690096"/>
            </a:xfrm>
            <a:custGeom>
              <a:avLst/>
              <a:gdLst/>
              <a:ahLst/>
              <a:cxnLst/>
              <a:rect l="l" t="t" r="r" b="b"/>
              <a:pathLst>
                <a:path w="22660904" h="10690096">
                  <a:moveTo>
                    <a:pt x="22536443" y="59690"/>
                  </a:moveTo>
                  <a:cubicBezTo>
                    <a:pt x="22572004" y="59690"/>
                    <a:pt x="22601213" y="88900"/>
                    <a:pt x="22601213" y="124460"/>
                  </a:cubicBezTo>
                  <a:lnTo>
                    <a:pt x="22601213" y="10565636"/>
                  </a:lnTo>
                  <a:cubicBezTo>
                    <a:pt x="22601213" y="10601196"/>
                    <a:pt x="22572004" y="10630406"/>
                    <a:pt x="22536443" y="10630406"/>
                  </a:cubicBezTo>
                  <a:lnTo>
                    <a:pt x="124460" y="10630406"/>
                  </a:lnTo>
                  <a:cubicBezTo>
                    <a:pt x="88900" y="10630406"/>
                    <a:pt x="59690" y="10601196"/>
                    <a:pt x="59690" y="10565636"/>
                  </a:cubicBezTo>
                  <a:lnTo>
                    <a:pt x="59690" y="124460"/>
                  </a:lnTo>
                  <a:cubicBezTo>
                    <a:pt x="59690" y="88900"/>
                    <a:pt x="88900" y="59690"/>
                    <a:pt x="124460" y="59690"/>
                  </a:cubicBezTo>
                  <a:lnTo>
                    <a:pt x="22536443" y="59690"/>
                  </a:lnTo>
                  <a:moveTo>
                    <a:pt x="22536443" y="0"/>
                  </a:moveTo>
                  <a:lnTo>
                    <a:pt x="124460" y="0"/>
                  </a:lnTo>
                  <a:cubicBezTo>
                    <a:pt x="55880" y="0"/>
                    <a:pt x="0" y="55880"/>
                    <a:pt x="0" y="124460"/>
                  </a:cubicBezTo>
                  <a:lnTo>
                    <a:pt x="0" y="10565636"/>
                  </a:lnTo>
                  <a:cubicBezTo>
                    <a:pt x="0" y="10634217"/>
                    <a:pt x="55880" y="10690096"/>
                    <a:pt x="124460" y="10690096"/>
                  </a:cubicBezTo>
                  <a:lnTo>
                    <a:pt x="22536443" y="10690096"/>
                  </a:lnTo>
                  <a:cubicBezTo>
                    <a:pt x="22605023" y="10690096"/>
                    <a:pt x="22660904" y="10634217"/>
                    <a:pt x="22660904" y="10565636"/>
                  </a:cubicBezTo>
                  <a:lnTo>
                    <a:pt x="22660904" y="124460"/>
                  </a:lnTo>
                  <a:cubicBezTo>
                    <a:pt x="22660904" y="55880"/>
                    <a:pt x="22605023" y="0"/>
                    <a:pt x="22536443" y="0"/>
                  </a:cubicBezTo>
                  <a:close/>
                </a:path>
              </a:pathLst>
            </a:custGeom>
            <a:solidFill>
              <a:srgbClr val="191919"/>
            </a:solidFill>
          </p:spPr>
          <p:txBody>
            <a:bodyPr/>
            <a:lstStyle/>
            <a:p>
              <a:endParaRPr lang="en-US"/>
            </a:p>
          </p:txBody>
        </p:sp>
      </p:grpSp>
      <p:sp>
        <p:nvSpPr>
          <p:cNvPr id="7" name="AutoShape 7"/>
          <p:cNvSpPr/>
          <p:nvPr/>
        </p:nvSpPr>
        <p:spPr>
          <a:xfrm>
            <a:off x="1028700" y="2314017"/>
            <a:ext cx="11178862" cy="0"/>
          </a:xfrm>
          <a:prstGeom prst="line">
            <a:avLst/>
          </a:prstGeom>
          <a:ln w="38100" cap="flat">
            <a:solidFill>
              <a:srgbClr val="000000"/>
            </a:solidFill>
            <a:prstDash val="solid"/>
            <a:headEnd type="none" w="sm" len="sm"/>
            <a:tailEnd type="none" w="sm" len="sm"/>
          </a:ln>
        </p:spPr>
        <p:txBody>
          <a:bodyPr/>
          <a:lstStyle/>
          <a:p>
            <a:endParaRPr lang="en-US"/>
          </a:p>
        </p:txBody>
      </p:sp>
      <p:sp>
        <p:nvSpPr>
          <p:cNvPr id="8" name="Freeform 8"/>
          <p:cNvSpPr/>
          <p:nvPr/>
        </p:nvSpPr>
        <p:spPr>
          <a:xfrm rot="3995677">
            <a:off x="-81553" y="7220088"/>
            <a:ext cx="2983210" cy="2891002"/>
          </a:xfrm>
          <a:custGeom>
            <a:avLst/>
            <a:gdLst/>
            <a:ahLst/>
            <a:cxnLst/>
            <a:rect l="l" t="t" r="r" b="b"/>
            <a:pathLst>
              <a:path w="2983210" h="2891002">
                <a:moveTo>
                  <a:pt x="0" y="0"/>
                </a:moveTo>
                <a:lnTo>
                  <a:pt x="2983210" y="0"/>
                </a:lnTo>
                <a:lnTo>
                  <a:pt x="2983210" y="2891003"/>
                </a:lnTo>
                <a:lnTo>
                  <a:pt x="0" y="28910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4024053" y="2757665"/>
            <a:ext cx="4185413" cy="4999243"/>
          </a:xfrm>
          <a:custGeom>
            <a:avLst/>
            <a:gdLst/>
            <a:ahLst/>
            <a:cxnLst/>
            <a:rect l="l" t="t" r="r" b="b"/>
            <a:pathLst>
              <a:path w="4185413" h="4999243">
                <a:moveTo>
                  <a:pt x="0" y="0"/>
                </a:moveTo>
                <a:lnTo>
                  <a:pt x="4185412" y="0"/>
                </a:lnTo>
                <a:lnTo>
                  <a:pt x="4185412" y="4999243"/>
                </a:lnTo>
                <a:lnTo>
                  <a:pt x="0" y="4999243"/>
                </a:lnTo>
                <a:lnTo>
                  <a:pt x="0" y="0"/>
                </a:lnTo>
                <a:close/>
              </a:path>
            </a:pathLst>
          </a:custGeom>
          <a:blipFill>
            <a:blip r:embed="rId6"/>
            <a:stretch>
              <a:fillRect/>
            </a:stretch>
          </a:blipFill>
        </p:spPr>
        <p:txBody>
          <a:bodyPr/>
          <a:lstStyle/>
          <a:p>
            <a:endParaRPr lang="en-US"/>
          </a:p>
        </p:txBody>
      </p:sp>
      <p:sp>
        <p:nvSpPr>
          <p:cNvPr id="10" name="Freeform 10"/>
          <p:cNvSpPr/>
          <p:nvPr/>
        </p:nvSpPr>
        <p:spPr>
          <a:xfrm>
            <a:off x="11641996" y="2757665"/>
            <a:ext cx="4185413" cy="4999243"/>
          </a:xfrm>
          <a:custGeom>
            <a:avLst/>
            <a:gdLst/>
            <a:ahLst/>
            <a:cxnLst/>
            <a:rect l="l" t="t" r="r" b="b"/>
            <a:pathLst>
              <a:path w="4185413" h="4999243">
                <a:moveTo>
                  <a:pt x="0" y="0"/>
                </a:moveTo>
                <a:lnTo>
                  <a:pt x="4185413" y="0"/>
                </a:lnTo>
                <a:lnTo>
                  <a:pt x="4185413" y="4999243"/>
                </a:lnTo>
                <a:lnTo>
                  <a:pt x="0" y="4999243"/>
                </a:lnTo>
                <a:lnTo>
                  <a:pt x="0" y="0"/>
                </a:lnTo>
                <a:close/>
              </a:path>
            </a:pathLst>
          </a:custGeom>
          <a:blipFill>
            <a:blip r:embed="rId7"/>
            <a:stretch>
              <a:fillRect/>
            </a:stretch>
          </a:blipFill>
        </p:spPr>
        <p:txBody>
          <a:bodyPr/>
          <a:lstStyle/>
          <a:p>
            <a:endParaRPr lang="en-US"/>
          </a:p>
        </p:txBody>
      </p:sp>
      <p:sp>
        <p:nvSpPr>
          <p:cNvPr id="11" name="Freeform 11"/>
          <p:cNvSpPr/>
          <p:nvPr/>
        </p:nvSpPr>
        <p:spPr>
          <a:xfrm>
            <a:off x="8894198" y="4512159"/>
            <a:ext cx="2091587" cy="1490256"/>
          </a:xfrm>
          <a:custGeom>
            <a:avLst/>
            <a:gdLst/>
            <a:ahLst/>
            <a:cxnLst/>
            <a:rect l="l" t="t" r="r" b="b"/>
            <a:pathLst>
              <a:path w="2091587" h="1490256">
                <a:moveTo>
                  <a:pt x="0" y="0"/>
                </a:moveTo>
                <a:lnTo>
                  <a:pt x="2091587" y="0"/>
                </a:lnTo>
                <a:lnTo>
                  <a:pt x="2091587" y="1490255"/>
                </a:lnTo>
                <a:lnTo>
                  <a:pt x="0" y="14902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TextBox 12"/>
          <p:cNvSpPr txBox="1"/>
          <p:nvPr/>
        </p:nvSpPr>
        <p:spPr>
          <a:xfrm>
            <a:off x="1410052" y="1446384"/>
            <a:ext cx="8529940" cy="688975"/>
          </a:xfrm>
          <a:prstGeom prst="rect">
            <a:avLst/>
          </a:prstGeom>
        </p:spPr>
        <p:txBody>
          <a:bodyPr lIns="0" tIns="0" rIns="0" bIns="0" rtlCol="0" anchor="t">
            <a:spAutoFit/>
          </a:bodyPr>
          <a:lstStyle/>
          <a:p>
            <a:pPr>
              <a:lnSpc>
                <a:spcPts val="5599"/>
              </a:lnSpc>
              <a:spcBef>
                <a:spcPct val="0"/>
              </a:spcBef>
            </a:pPr>
            <a:r>
              <a:rPr lang="en-US" sz="3999">
                <a:solidFill>
                  <a:srgbClr val="000000"/>
                </a:solidFill>
                <a:latin typeface="Krabuler Bold"/>
              </a:rPr>
              <a:t>PHỐI MÀU NGẪU NHIÊN (RANDOM DITHERING)</a:t>
            </a:r>
          </a:p>
        </p:txBody>
      </p:sp>
      <p:sp>
        <p:nvSpPr>
          <p:cNvPr id="13" name="TextBox 13"/>
          <p:cNvSpPr txBox="1"/>
          <p:nvPr/>
        </p:nvSpPr>
        <p:spPr>
          <a:xfrm>
            <a:off x="5945337" y="137922"/>
            <a:ext cx="15269532" cy="890778"/>
          </a:xfrm>
          <a:prstGeom prst="rect">
            <a:avLst/>
          </a:prstGeom>
        </p:spPr>
        <p:txBody>
          <a:bodyPr lIns="0" tIns="0" rIns="0" bIns="0" rtlCol="0" anchor="t">
            <a:spAutoFit/>
          </a:bodyPr>
          <a:lstStyle/>
          <a:p>
            <a:pPr algn="ctr">
              <a:lnSpc>
                <a:spcPts val="7056"/>
              </a:lnSpc>
            </a:pPr>
            <a:r>
              <a:rPr lang="en-US" sz="5600">
                <a:solidFill>
                  <a:srgbClr val="000000"/>
                </a:solidFill>
                <a:latin typeface="Quicksand 1 Bold"/>
              </a:rPr>
              <a:t>2. CÁC KỸ THUẬT PHỐI MÀU</a:t>
            </a:r>
          </a:p>
        </p:txBody>
      </p:sp>
      <p:sp>
        <p:nvSpPr>
          <p:cNvPr id="14" name="TextBox 14"/>
          <p:cNvSpPr txBox="1"/>
          <p:nvPr/>
        </p:nvSpPr>
        <p:spPr>
          <a:xfrm>
            <a:off x="4024053"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Original image</a:t>
            </a:r>
          </a:p>
        </p:txBody>
      </p:sp>
      <p:sp>
        <p:nvSpPr>
          <p:cNvPr id="15" name="TextBox 15"/>
          <p:cNvSpPr txBox="1"/>
          <p:nvPr/>
        </p:nvSpPr>
        <p:spPr>
          <a:xfrm>
            <a:off x="11641996" y="7852158"/>
            <a:ext cx="4185413" cy="580390"/>
          </a:xfrm>
          <a:prstGeom prst="rect">
            <a:avLst/>
          </a:prstGeom>
        </p:spPr>
        <p:txBody>
          <a:bodyPr lIns="0" tIns="0" rIns="0" bIns="0" rtlCol="0" anchor="t">
            <a:spAutoFit/>
          </a:bodyPr>
          <a:lstStyle/>
          <a:p>
            <a:pPr algn="ctr">
              <a:lnSpc>
                <a:spcPts val="4759"/>
              </a:lnSpc>
            </a:pPr>
            <a:r>
              <a:rPr lang="en-US" sz="3399">
                <a:solidFill>
                  <a:srgbClr val="000000"/>
                </a:solidFill>
                <a:latin typeface="Quicksand 1"/>
              </a:rPr>
              <a:t>Random dithering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Custom</PresentationFormat>
  <Paragraphs>85</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Quicksand 1</vt:lpstr>
      <vt:lpstr>Paytone One</vt:lpstr>
      <vt:lpstr>Handy Casual</vt:lpstr>
      <vt:lpstr>Quicksand 1 Bold</vt:lpstr>
      <vt:lpstr>Pompiere</vt:lpstr>
      <vt:lpstr>Quicksand 2 Bold</vt:lpstr>
      <vt:lpstr>Arial</vt:lpstr>
      <vt:lpstr>Calibri</vt:lpstr>
      <vt:lpstr>Krabuler</vt:lpstr>
      <vt:lpstr>Krabuler Bold</vt:lpstr>
      <vt:lpstr>Krabuler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 Group 8</dc:title>
  <cp:lastModifiedBy>long Nguyen</cp:lastModifiedBy>
  <cp:revision>2</cp:revision>
  <dcterms:created xsi:type="dcterms:W3CDTF">2006-08-16T00:00:00Z</dcterms:created>
  <dcterms:modified xsi:type="dcterms:W3CDTF">2023-10-21T07:43:46Z</dcterms:modified>
  <dc:identifier>DAFx2otLD2Y</dc:identifier>
</cp:coreProperties>
</file>